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758" r:id="rId2"/>
    <p:sldId id="776" r:id="rId3"/>
    <p:sldId id="765" r:id="rId4"/>
    <p:sldId id="767" r:id="rId5"/>
    <p:sldId id="764" r:id="rId6"/>
    <p:sldId id="725" r:id="rId7"/>
    <p:sldId id="763" r:id="rId8"/>
    <p:sldId id="768" r:id="rId9"/>
    <p:sldId id="769" r:id="rId10"/>
    <p:sldId id="770" r:id="rId11"/>
    <p:sldId id="771" r:id="rId12"/>
    <p:sldId id="772" r:id="rId13"/>
    <p:sldId id="773" r:id="rId14"/>
    <p:sldId id="774" r:id="rId15"/>
    <p:sldId id="775" r:id="rId16"/>
  </p:sldIdLst>
  <p:sldSz cx="9144000" cy="6858000" type="screen4x3"/>
  <p:notesSz cx="6797675" cy="9928225"/>
  <p:defaultTextStyle>
    <a:defPPr>
      <a:defRPr lang="de-CH"/>
    </a:defPPr>
    <a:lvl1pPr algn="ctr" rtl="0" eaLnBrk="0" fontAlgn="base" hangingPunct="0">
      <a:spcBef>
        <a:spcPct val="0"/>
      </a:spcBef>
      <a:spcAft>
        <a:spcPct val="0"/>
      </a:spcAft>
      <a:defRPr sz="1200" kern="1200">
        <a:solidFill>
          <a:schemeClr val="tx1"/>
        </a:solidFill>
        <a:latin typeface="Arial" charset="0"/>
        <a:ea typeface="+mn-ea"/>
        <a:cs typeface="+mn-cs"/>
      </a:defRPr>
    </a:lvl1pPr>
    <a:lvl2pPr marL="457200" algn="ctr" rtl="0" eaLnBrk="0" fontAlgn="base" hangingPunct="0">
      <a:spcBef>
        <a:spcPct val="0"/>
      </a:spcBef>
      <a:spcAft>
        <a:spcPct val="0"/>
      </a:spcAft>
      <a:defRPr sz="1200" kern="1200">
        <a:solidFill>
          <a:schemeClr val="tx1"/>
        </a:solidFill>
        <a:latin typeface="Arial" charset="0"/>
        <a:ea typeface="+mn-ea"/>
        <a:cs typeface="+mn-cs"/>
      </a:defRPr>
    </a:lvl2pPr>
    <a:lvl3pPr marL="914400" algn="ctr" rtl="0" eaLnBrk="0" fontAlgn="base" hangingPunct="0">
      <a:spcBef>
        <a:spcPct val="0"/>
      </a:spcBef>
      <a:spcAft>
        <a:spcPct val="0"/>
      </a:spcAft>
      <a:defRPr sz="1200" kern="1200">
        <a:solidFill>
          <a:schemeClr val="tx1"/>
        </a:solidFill>
        <a:latin typeface="Arial" charset="0"/>
        <a:ea typeface="+mn-ea"/>
        <a:cs typeface="+mn-cs"/>
      </a:defRPr>
    </a:lvl3pPr>
    <a:lvl4pPr marL="1371600" algn="ctr" rtl="0" eaLnBrk="0" fontAlgn="base" hangingPunct="0">
      <a:spcBef>
        <a:spcPct val="0"/>
      </a:spcBef>
      <a:spcAft>
        <a:spcPct val="0"/>
      </a:spcAft>
      <a:defRPr sz="1200" kern="1200">
        <a:solidFill>
          <a:schemeClr val="tx1"/>
        </a:solidFill>
        <a:latin typeface="Arial" charset="0"/>
        <a:ea typeface="+mn-ea"/>
        <a:cs typeface="+mn-cs"/>
      </a:defRPr>
    </a:lvl4pPr>
    <a:lvl5pPr marL="1828800" algn="ctr"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820">
          <p15:clr>
            <a:srgbClr val="A4A3A4"/>
          </p15:clr>
        </p15:guide>
        <p15:guide id="2" orient="horz" pos="856">
          <p15:clr>
            <a:srgbClr val="A4A3A4"/>
          </p15:clr>
        </p15:guide>
        <p15:guide id="3" orient="horz" pos="3918">
          <p15:clr>
            <a:srgbClr val="A4A3A4"/>
          </p15:clr>
        </p15:guide>
        <p15:guide id="4" pos="782">
          <p15:clr>
            <a:srgbClr val="A4A3A4"/>
          </p15:clr>
        </p15:guide>
        <p15:guide id="5" pos="5545">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4C8AA"/>
    <a:srgbClr val="008000"/>
    <a:srgbClr val="D1F77B"/>
    <a:srgbClr val="DA4314"/>
    <a:srgbClr val="FF9933"/>
    <a:srgbClr val="99FF66"/>
    <a:srgbClr val="ED181E"/>
    <a:srgbClr val="EB9A63"/>
    <a:srgbClr val="FF66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75DCB02-9BB8-47FD-8907-85C794F793BA}" styleName="Designformatvorlage 1 - Akz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ittlere Formatvorlage 3 - Akz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27" autoAdjust="0"/>
    <p:restoredTop sz="82209" autoAdjust="0"/>
  </p:normalViewPr>
  <p:slideViewPr>
    <p:cSldViewPr>
      <p:cViewPr varScale="1">
        <p:scale>
          <a:sx n="95" d="100"/>
          <a:sy n="95" d="100"/>
        </p:scale>
        <p:origin x="2190" y="72"/>
      </p:cViewPr>
      <p:guideLst>
        <p:guide orient="horz" pos="1820"/>
        <p:guide orient="horz" pos="856"/>
        <p:guide orient="horz" pos="3918"/>
        <p:guide pos="782"/>
        <p:guide pos="554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9" d="100"/>
          <a:sy n="59" d="100"/>
        </p:scale>
        <p:origin x="-3264" y="-82"/>
      </p:cViewPr>
      <p:guideLst>
        <p:guide orient="horz" pos="3126"/>
        <p:guide pos="2140"/>
      </p:guideLst>
    </p:cSldViewPr>
  </p:notes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7" name="Rectangle 7"/>
          <p:cNvSpPr>
            <a:spLocks noGrp="1" noChangeArrowheads="1"/>
          </p:cNvSpPr>
          <p:nvPr>
            <p:ph type="dt" sz="quarter" idx="1"/>
          </p:nvPr>
        </p:nvSpPr>
        <p:spPr bwMode="auto">
          <a:xfrm>
            <a:off x="4681538" y="396875"/>
            <a:ext cx="1760537" cy="577850"/>
          </a:xfrm>
          <a:prstGeom prst="rect">
            <a:avLst/>
          </a:prstGeom>
          <a:noFill/>
          <a:ln w="28575">
            <a:noFill/>
            <a:miter lim="800000"/>
            <a:headEnd type="none" w="sm" len="sm"/>
            <a:tailEnd type="none" w="sm" len="sm"/>
          </a:ln>
          <a:effectLst/>
        </p:spPr>
        <p:txBody>
          <a:bodyPr vert="horz" wrap="none" lIns="91278" tIns="45639" rIns="91278" bIns="45639" numCol="1" anchor="ctr" anchorCtr="0" compatLnSpc="1">
            <a:prstTxWarp prst="textNoShape">
              <a:avLst/>
            </a:prstTxWarp>
          </a:bodyPr>
          <a:lstStyle>
            <a:lvl1pPr algn="r">
              <a:defRPr sz="1000"/>
            </a:lvl1pPr>
          </a:lstStyle>
          <a:p>
            <a:pPr>
              <a:defRPr/>
            </a:pPr>
            <a:r>
              <a:rPr lang="de-DE" dirty="0"/>
              <a:t>Stand </a:t>
            </a:r>
            <a:r>
              <a:rPr lang="de-DE" dirty="0" smtClean="0"/>
              <a:t>15.04.2015</a:t>
            </a:r>
            <a:endParaRPr lang="fr-CH" dirty="0"/>
          </a:p>
        </p:txBody>
      </p:sp>
      <p:sp>
        <p:nvSpPr>
          <p:cNvPr id="20488" name="Rectangle 8"/>
          <p:cNvSpPr>
            <a:spLocks noGrp="1" noChangeAspect="1" noChangeArrowheads="1"/>
          </p:cNvSpPr>
          <p:nvPr>
            <p:ph type="hdr" sz="quarter"/>
          </p:nvPr>
        </p:nvSpPr>
        <p:spPr bwMode="auto">
          <a:xfrm>
            <a:off x="323851" y="396876"/>
            <a:ext cx="3600450" cy="576263"/>
          </a:xfrm>
          <a:prstGeom prst="rect">
            <a:avLst/>
          </a:prstGeom>
          <a:noFill/>
          <a:ln w="28575">
            <a:noFill/>
            <a:miter lim="800000"/>
            <a:headEnd type="none" w="sm" len="sm"/>
            <a:tailEnd type="none" w="sm" len="sm"/>
          </a:ln>
          <a:effectLst/>
        </p:spPr>
        <p:txBody>
          <a:bodyPr vert="horz" wrap="none" lIns="91278" tIns="45639" rIns="91278" bIns="45639" numCol="1" anchor="ctr" anchorCtr="0" compatLnSpc="1">
            <a:prstTxWarp prst="textNoShape">
              <a:avLst/>
            </a:prstTxWarp>
          </a:bodyPr>
          <a:lstStyle>
            <a:lvl1pPr algn="l">
              <a:defRPr sz="1000" b="1"/>
            </a:lvl1pPr>
          </a:lstStyle>
          <a:p>
            <a:pPr>
              <a:defRPr/>
            </a:pPr>
            <a:r>
              <a:rPr lang="fr-CH" dirty="0" smtClean="0"/>
              <a:t>Komp Zen Sport A, SpiSpo RS 1-15</a:t>
            </a:r>
          </a:p>
          <a:p>
            <a:pPr>
              <a:defRPr/>
            </a:pPr>
            <a:r>
              <a:rPr lang="fr-CH" dirty="0" err="1" smtClean="0"/>
              <a:t>Inspektion</a:t>
            </a:r>
            <a:r>
              <a:rPr lang="fr-CH" dirty="0" smtClean="0"/>
              <a:t> Kdt Ter Reg 4</a:t>
            </a:r>
            <a:endParaRPr lang="fr-CH" dirty="0"/>
          </a:p>
        </p:txBody>
      </p:sp>
      <p:sp>
        <p:nvSpPr>
          <p:cNvPr id="20489" name="Rectangle 9"/>
          <p:cNvSpPr>
            <a:spLocks noGrp="1" noChangeArrowheads="1"/>
          </p:cNvSpPr>
          <p:nvPr>
            <p:ph type="ftr" sz="quarter" idx="2"/>
          </p:nvPr>
        </p:nvSpPr>
        <p:spPr bwMode="auto">
          <a:xfrm>
            <a:off x="323851" y="9378950"/>
            <a:ext cx="2952750" cy="468313"/>
          </a:xfrm>
          <a:prstGeom prst="rect">
            <a:avLst/>
          </a:prstGeom>
          <a:noFill/>
          <a:ln w="28575">
            <a:noFill/>
            <a:miter lim="800000"/>
            <a:headEnd type="none" w="sm" len="sm"/>
            <a:tailEnd type="none" w="sm" len="sm"/>
          </a:ln>
          <a:effectLst/>
        </p:spPr>
        <p:txBody>
          <a:bodyPr vert="horz" wrap="none" lIns="91286" tIns="45643" rIns="91286" bIns="45643" numCol="1" anchor="b" anchorCtr="0" compatLnSpc="1">
            <a:prstTxWarp prst="textNoShape">
              <a:avLst/>
            </a:prstTxWarp>
          </a:bodyPr>
          <a:lstStyle>
            <a:lvl1pPr algn="l">
              <a:defRPr sz="1000"/>
            </a:lvl1pPr>
          </a:lstStyle>
          <a:p>
            <a:pPr>
              <a:defRPr/>
            </a:pPr>
            <a:r>
              <a:rPr lang="fr-CH" dirty="0" smtClean="0"/>
              <a:t>Kdt Komp Zen Sport A, Oberst i Gst Ahlmann</a:t>
            </a:r>
            <a:endParaRPr lang="fr-CH" dirty="0"/>
          </a:p>
        </p:txBody>
      </p:sp>
      <p:sp>
        <p:nvSpPr>
          <p:cNvPr id="20490" name="Rectangle 10"/>
          <p:cNvSpPr>
            <a:spLocks noGrp="1" noChangeArrowheads="1"/>
          </p:cNvSpPr>
          <p:nvPr>
            <p:ph type="sldNum" sz="quarter" idx="3"/>
          </p:nvPr>
        </p:nvSpPr>
        <p:spPr bwMode="auto">
          <a:xfrm>
            <a:off x="4681538" y="9378950"/>
            <a:ext cx="1762125" cy="468313"/>
          </a:xfrm>
          <a:prstGeom prst="rect">
            <a:avLst/>
          </a:prstGeom>
          <a:noFill/>
          <a:ln w="28575">
            <a:noFill/>
            <a:miter lim="800000"/>
            <a:headEnd type="none" w="sm" len="sm"/>
            <a:tailEnd type="none" w="sm" len="sm"/>
          </a:ln>
          <a:effectLst/>
        </p:spPr>
        <p:txBody>
          <a:bodyPr vert="horz" wrap="none" lIns="91286" tIns="45643" rIns="91286" bIns="45643" numCol="1" anchor="b" anchorCtr="0" compatLnSpc="1">
            <a:prstTxWarp prst="textNoShape">
              <a:avLst/>
            </a:prstTxWarp>
          </a:bodyPr>
          <a:lstStyle>
            <a:lvl1pPr algn="r">
              <a:defRPr sz="1000"/>
            </a:lvl1pPr>
          </a:lstStyle>
          <a:p>
            <a:pPr>
              <a:defRPr/>
            </a:pPr>
            <a:fld id="{72CACF89-797B-4451-A54A-5A43997C9BCC}" type="slidenum">
              <a:rPr lang="fr-CH"/>
              <a:pPr>
                <a:defRPr/>
              </a:pPr>
              <a:t>‹Nr.›</a:t>
            </a:fld>
            <a:endParaRPr lang="fr-CH"/>
          </a:p>
        </p:txBody>
      </p:sp>
    </p:spTree>
    <p:extLst>
      <p:ext uri="{BB962C8B-B14F-4D97-AF65-F5344CB8AC3E}">
        <p14:creationId xmlns:p14="http://schemas.microsoft.com/office/powerpoint/2010/main" val="942578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8"/>
          <p:cNvSpPr>
            <a:spLocks noGrp="1" noRot="1" noChangeAspect="1" noChangeArrowheads="1" noTextEdit="1"/>
          </p:cNvSpPr>
          <p:nvPr>
            <p:ph type="sldImg" idx="2"/>
          </p:nvPr>
        </p:nvSpPr>
        <p:spPr bwMode="auto">
          <a:xfrm>
            <a:off x="431800" y="1082675"/>
            <a:ext cx="2405063" cy="18034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01" name="Rectangle 9"/>
          <p:cNvSpPr>
            <a:spLocks noGrp="1" noChangeArrowheads="1"/>
          </p:cNvSpPr>
          <p:nvPr>
            <p:ph type="body" sz="quarter" idx="3"/>
          </p:nvPr>
        </p:nvSpPr>
        <p:spPr bwMode="auto">
          <a:xfrm>
            <a:off x="323851" y="3030539"/>
            <a:ext cx="6119813" cy="6348412"/>
          </a:xfrm>
          <a:prstGeom prst="rect">
            <a:avLst/>
          </a:prstGeom>
          <a:noFill/>
          <a:ln w="12700">
            <a:noFill/>
            <a:miter lim="800000"/>
            <a:headEnd type="none" w="sm" len="sm"/>
            <a:tailEnd type="none" w="sm" len="sm"/>
          </a:ln>
          <a:effectLst/>
        </p:spPr>
        <p:txBody>
          <a:bodyPr vert="horz" wrap="square" lIns="91278" tIns="45639" rIns="91278" bIns="45639" numCol="1" anchor="t" anchorCtr="0" compatLnSpc="1">
            <a:prstTxWarp prst="textNoShape">
              <a:avLst/>
            </a:prstTxWarp>
          </a:bodyPr>
          <a:lstStyle/>
          <a:p>
            <a:pPr lvl="0"/>
            <a:r>
              <a:rPr lang="de-CH" noProof="0" smtClean="0"/>
              <a:t>Klicken Sie, um die Formate des Vorlagentextes zu bearbeiten</a:t>
            </a:r>
          </a:p>
          <a:p>
            <a:pPr lvl="1"/>
            <a:r>
              <a:rPr lang="de-CH" noProof="0" smtClean="0"/>
              <a:t>Zweite Ebene</a:t>
            </a:r>
          </a:p>
          <a:p>
            <a:pPr lvl="2"/>
            <a:r>
              <a:rPr lang="de-CH" noProof="0" smtClean="0"/>
              <a:t>Dritte Ebene</a:t>
            </a:r>
          </a:p>
          <a:p>
            <a:pPr lvl="3"/>
            <a:endParaRPr lang="de-CH" noProof="0" smtClean="0"/>
          </a:p>
        </p:txBody>
      </p:sp>
      <p:sp>
        <p:nvSpPr>
          <p:cNvPr id="8202" name="Rectangle 10"/>
          <p:cNvSpPr>
            <a:spLocks noGrp="1" noChangeArrowheads="1"/>
          </p:cNvSpPr>
          <p:nvPr>
            <p:ph type="dt" sz="quarter" idx="1"/>
          </p:nvPr>
        </p:nvSpPr>
        <p:spPr bwMode="auto">
          <a:xfrm>
            <a:off x="4679951" y="395288"/>
            <a:ext cx="1760538" cy="577850"/>
          </a:xfrm>
          <a:prstGeom prst="rect">
            <a:avLst/>
          </a:prstGeom>
          <a:noFill/>
          <a:ln w="28575">
            <a:noFill/>
            <a:miter lim="800000"/>
            <a:headEnd type="none" w="sm" len="sm"/>
            <a:tailEnd type="none" w="sm" len="sm"/>
          </a:ln>
          <a:effectLst/>
        </p:spPr>
        <p:txBody>
          <a:bodyPr vert="horz" wrap="none" lIns="91278" tIns="45639" rIns="91278" bIns="45639" numCol="1" anchor="ctr" anchorCtr="0" compatLnSpc="1">
            <a:prstTxWarp prst="textNoShape">
              <a:avLst/>
            </a:prstTxWarp>
          </a:bodyPr>
          <a:lstStyle>
            <a:lvl1pPr algn="r">
              <a:defRPr sz="1000"/>
            </a:lvl1pPr>
          </a:lstStyle>
          <a:p>
            <a:pPr>
              <a:defRPr/>
            </a:pPr>
            <a:r>
              <a:rPr lang="de-DE"/>
              <a:t>Stand TT.MM.JJ</a:t>
            </a:r>
            <a:endParaRPr lang="fr-CH"/>
          </a:p>
        </p:txBody>
      </p:sp>
      <p:sp>
        <p:nvSpPr>
          <p:cNvPr id="8203" name="Rectangle 11"/>
          <p:cNvSpPr>
            <a:spLocks noGrp="1" noChangeArrowheads="1"/>
          </p:cNvSpPr>
          <p:nvPr>
            <p:ph type="hdr" sz="quarter"/>
          </p:nvPr>
        </p:nvSpPr>
        <p:spPr bwMode="auto">
          <a:xfrm>
            <a:off x="323850" y="395288"/>
            <a:ext cx="3598863" cy="577850"/>
          </a:xfrm>
          <a:prstGeom prst="rect">
            <a:avLst/>
          </a:prstGeom>
          <a:noFill/>
          <a:ln w="28575">
            <a:noFill/>
            <a:miter lim="800000"/>
            <a:headEnd type="none" w="sm" len="sm"/>
            <a:tailEnd type="none" w="sm" len="sm"/>
          </a:ln>
          <a:effectLst/>
        </p:spPr>
        <p:txBody>
          <a:bodyPr vert="horz" wrap="none" lIns="91278" tIns="45639" rIns="91278" bIns="45639" numCol="1" anchor="ctr" anchorCtr="0" compatLnSpc="1">
            <a:prstTxWarp prst="textNoShape">
              <a:avLst/>
            </a:prstTxWarp>
          </a:bodyPr>
          <a:lstStyle>
            <a:lvl1pPr algn="l">
              <a:defRPr sz="1000" b="1"/>
            </a:lvl1pPr>
          </a:lstStyle>
          <a:p>
            <a:pPr>
              <a:defRPr/>
            </a:pPr>
            <a:r>
              <a:rPr lang="fr-CH"/>
              <a:t>Bezeichnung des Anlasses mit Datum bzw Geschäft / Vorhaben</a:t>
            </a:r>
          </a:p>
        </p:txBody>
      </p:sp>
      <p:sp>
        <p:nvSpPr>
          <p:cNvPr id="66566" name="Text Box 12"/>
          <p:cNvSpPr txBox="1">
            <a:spLocks noChangeArrowheads="1"/>
          </p:cNvSpPr>
          <p:nvPr/>
        </p:nvSpPr>
        <p:spPr bwMode="auto">
          <a:xfrm>
            <a:off x="1546225" y="107951"/>
            <a:ext cx="3695700" cy="248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1412" tIns="45704" rIns="91412" bIns="45704">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spcBef>
                <a:spcPct val="50000"/>
              </a:spcBef>
            </a:pPr>
            <a:r>
              <a:rPr lang="de-CH" altLang="de-DE" sz="1000" b="1"/>
              <a:t>KLASSIFIZIERUNG</a:t>
            </a:r>
          </a:p>
        </p:txBody>
      </p:sp>
      <p:sp>
        <p:nvSpPr>
          <p:cNvPr id="8205" name="Rectangle 13"/>
          <p:cNvSpPr>
            <a:spLocks noGrp="1" noChangeArrowheads="1"/>
          </p:cNvSpPr>
          <p:nvPr>
            <p:ph type="ftr" sz="quarter" idx="4"/>
          </p:nvPr>
        </p:nvSpPr>
        <p:spPr bwMode="auto">
          <a:xfrm>
            <a:off x="323851" y="9378950"/>
            <a:ext cx="2952750" cy="468313"/>
          </a:xfrm>
          <a:prstGeom prst="rect">
            <a:avLst/>
          </a:prstGeom>
          <a:noFill/>
          <a:ln w="9525">
            <a:noFill/>
            <a:miter lim="800000"/>
            <a:headEnd/>
            <a:tailEnd/>
          </a:ln>
          <a:effectLst/>
        </p:spPr>
        <p:txBody>
          <a:bodyPr vert="horz" wrap="square" lIns="91556" tIns="45780" rIns="91556" bIns="45780" numCol="1" anchor="b" anchorCtr="0" compatLnSpc="1">
            <a:prstTxWarp prst="textNoShape">
              <a:avLst/>
            </a:prstTxWarp>
          </a:bodyPr>
          <a:lstStyle>
            <a:lvl1pPr algn="l" defTabSz="915909" eaLnBrk="1" hangingPunct="1">
              <a:defRPr sz="1000"/>
            </a:lvl1pPr>
          </a:lstStyle>
          <a:p>
            <a:pPr>
              <a:defRPr/>
            </a:pPr>
            <a:r>
              <a:rPr lang="de-CH"/>
              <a:t>Referent oder Herausgeber</a:t>
            </a:r>
          </a:p>
        </p:txBody>
      </p:sp>
      <p:sp>
        <p:nvSpPr>
          <p:cNvPr id="8206" name="Rectangle 14"/>
          <p:cNvSpPr>
            <a:spLocks noGrp="1" noChangeArrowheads="1"/>
          </p:cNvSpPr>
          <p:nvPr>
            <p:ph type="sldNum" sz="quarter" idx="5"/>
          </p:nvPr>
        </p:nvSpPr>
        <p:spPr bwMode="auto">
          <a:xfrm>
            <a:off x="4681538" y="9378950"/>
            <a:ext cx="1762125" cy="468313"/>
          </a:xfrm>
          <a:prstGeom prst="rect">
            <a:avLst/>
          </a:prstGeom>
          <a:noFill/>
          <a:ln w="9525">
            <a:noFill/>
            <a:miter lim="800000"/>
            <a:headEnd/>
            <a:tailEnd/>
          </a:ln>
          <a:effectLst/>
        </p:spPr>
        <p:txBody>
          <a:bodyPr vert="horz" wrap="square" lIns="91556" tIns="45780" rIns="91556" bIns="45780" numCol="1" anchor="b" anchorCtr="0" compatLnSpc="1">
            <a:prstTxWarp prst="textNoShape">
              <a:avLst/>
            </a:prstTxWarp>
          </a:bodyPr>
          <a:lstStyle>
            <a:lvl1pPr algn="r" defTabSz="915909" eaLnBrk="1" hangingPunct="1">
              <a:defRPr sz="1000"/>
            </a:lvl1pPr>
          </a:lstStyle>
          <a:p>
            <a:pPr>
              <a:defRPr/>
            </a:pPr>
            <a:fld id="{92E78508-2330-44A4-85A5-1B569C089F1A}" type="slidenum">
              <a:rPr lang="de-CH"/>
              <a:pPr>
                <a:defRPr/>
              </a:pPr>
              <a:t>‹Nr.›</a:t>
            </a:fld>
            <a:endParaRPr lang="de-CH"/>
          </a:p>
        </p:txBody>
      </p:sp>
    </p:spTree>
    <p:extLst>
      <p:ext uri="{BB962C8B-B14F-4D97-AF65-F5344CB8AC3E}">
        <p14:creationId xmlns:p14="http://schemas.microsoft.com/office/powerpoint/2010/main" val="3223721140"/>
      </p:ext>
    </p:extLst>
  </p:cSld>
  <p:clrMap bg1="lt1" tx1="dk1" bg2="lt2" tx2="dk2" accent1="accent1" accent2="accent2" accent3="accent3" accent4="accent4" accent5="accent5" accent6="accent6" hlink="hlink" folHlink="folHlink"/>
  <p:hf/>
  <p:notesStyle>
    <a:lvl1pPr marL="180975" indent="-180975" algn="l" rtl="0" eaLnBrk="0" fontAlgn="base" hangingPunct="0">
      <a:spcBef>
        <a:spcPct val="50000"/>
      </a:spcBef>
      <a:spcAft>
        <a:spcPct val="0"/>
      </a:spcAft>
      <a:buChar char="•"/>
      <a:defRPr sz="1400" kern="1200">
        <a:solidFill>
          <a:schemeClr val="tx1"/>
        </a:solidFill>
        <a:latin typeface="Arial" charset="0"/>
        <a:ea typeface="+mn-ea"/>
        <a:cs typeface="+mn-cs"/>
      </a:defRPr>
    </a:lvl1pPr>
    <a:lvl2pPr marL="538163" indent="-177800" algn="l" rtl="0" eaLnBrk="0" fontAlgn="base" hangingPunct="0">
      <a:spcBef>
        <a:spcPct val="30000"/>
      </a:spcBef>
      <a:spcAft>
        <a:spcPct val="0"/>
      </a:spcAft>
      <a:buFont typeface="Arial" charset="0"/>
      <a:buChar char="–"/>
      <a:defRPr sz="1400" kern="1200">
        <a:solidFill>
          <a:schemeClr val="tx1"/>
        </a:solidFill>
        <a:latin typeface="Arial" charset="0"/>
        <a:ea typeface="+mn-ea"/>
        <a:cs typeface="+mn-cs"/>
      </a:defRPr>
    </a:lvl2pPr>
    <a:lvl3pPr marL="895350" indent="-177800" algn="l" rtl="0" eaLnBrk="0" fontAlgn="base" hangingPunct="0">
      <a:spcBef>
        <a:spcPct val="30000"/>
      </a:spcBef>
      <a:spcAft>
        <a:spcPct val="0"/>
      </a:spcAft>
      <a:buFont typeface="Arial" charset="0"/>
      <a:buChar char="º"/>
      <a:defRPr sz="1400" kern="1200">
        <a:solidFill>
          <a:schemeClr val="tx1"/>
        </a:solidFill>
        <a:latin typeface="Arial" charset="0"/>
        <a:ea typeface="+mn-ea"/>
        <a:cs typeface="+mn-cs"/>
      </a:defRPr>
    </a:lvl3pPr>
    <a:lvl4pPr marL="1257300" indent="-182563" algn="l" rtl="0" eaLnBrk="0" fontAlgn="base" hangingPunct="0">
      <a:lnSpc>
        <a:spcPct val="90000"/>
      </a:lnSpc>
      <a:spcBef>
        <a:spcPct val="20000"/>
      </a:spcBef>
      <a:spcAft>
        <a:spcPct val="0"/>
      </a:spcAft>
      <a:defRPr sz="1400" kern="1200">
        <a:solidFill>
          <a:schemeClr val="tx1"/>
        </a:solidFill>
        <a:latin typeface="Arial" charset="0"/>
        <a:ea typeface="+mn-ea"/>
        <a:cs typeface="+mn-cs"/>
      </a:defRPr>
    </a:lvl4pPr>
    <a:lvl5pPr marL="2057400" indent="-228600" algn="l" rtl="0" eaLnBrk="0" fontAlgn="base" hangingPunct="0">
      <a:lnSpc>
        <a:spcPct val="90000"/>
      </a:lnSpc>
      <a:spcBef>
        <a:spcPct val="2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err="1" smtClean="0"/>
              <a:t>Une</a:t>
            </a:r>
            <a:r>
              <a:rPr lang="de-CH" dirty="0" smtClean="0"/>
              <a:t> </a:t>
            </a:r>
            <a:r>
              <a:rPr lang="de-CH" dirty="0" err="1" smtClean="0"/>
              <a:t>introduction</a:t>
            </a:r>
            <a:r>
              <a:rPr lang="de-CH" dirty="0" smtClean="0"/>
              <a:t> de la </a:t>
            </a:r>
            <a:r>
              <a:rPr lang="de-CH" dirty="0" err="1" smtClean="0"/>
              <a:t>formation</a:t>
            </a:r>
            <a:r>
              <a:rPr lang="de-CH" dirty="0" smtClean="0"/>
              <a:t> sportive </a:t>
            </a:r>
            <a:r>
              <a:rPr lang="de-CH" dirty="0" err="1" smtClean="0"/>
              <a:t>dans</a:t>
            </a:r>
            <a:r>
              <a:rPr lang="de-CH" dirty="0" smtClean="0"/>
              <a:t> </a:t>
            </a:r>
            <a:r>
              <a:rPr lang="de-CH" dirty="0" err="1" smtClean="0"/>
              <a:t>l’armée</a:t>
            </a:r>
            <a:r>
              <a:rPr lang="de-CH" dirty="0" smtClean="0"/>
              <a:t> </a:t>
            </a:r>
            <a:r>
              <a:rPr lang="de-CH" dirty="0" err="1" smtClean="0"/>
              <a:t>suit</a:t>
            </a:r>
            <a:r>
              <a:rPr lang="de-CH" dirty="0" smtClean="0"/>
              <a:t>.</a:t>
            </a:r>
            <a:endParaRPr lang="de-CH" baseline="0" dirty="0" smtClean="0"/>
          </a:p>
          <a:p>
            <a:pPr marL="0" indent="0">
              <a:buNone/>
            </a:pPr>
            <a:endParaRPr lang="de-CH" baseline="0" dirty="0" smtClean="0"/>
          </a:p>
          <a:p>
            <a:pPr marL="0" indent="0">
              <a:buNone/>
            </a:pPr>
            <a:r>
              <a:rPr lang="de-CH" baseline="0" dirty="0" smtClean="0"/>
              <a:t>Les </a:t>
            </a:r>
            <a:r>
              <a:rPr lang="de-CH" baseline="0" dirty="0" err="1" smtClean="0"/>
              <a:t>thèmes</a:t>
            </a:r>
            <a:r>
              <a:rPr lang="de-CH" baseline="0" dirty="0" smtClean="0"/>
              <a:t> </a:t>
            </a:r>
            <a:r>
              <a:rPr lang="de-CH" baseline="0" dirty="0" err="1" smtClean="0"/>
              <a:t>suivants</a:t>
            </a:r>
            <a:r>
              <a:rPr lang="de-CH" baseline="0" dirty="0" smtClean="0"/>
              <a:t> </a:t>
            </a:r>
            <a:r>
              <a:rPr lang="de-CH" baseline="0" dirty="0" err="1" smtClean="0"/>
              <a:t>seront</a:t>
            </a:r>
            <a:r>
              <a:rPr lang="de-CH" baseline="0" dirty="0" smtClean="0"/>
              <a:t> </a:t>
            </a:r>
            <a:r>
              <a:rPr lang="de-CH" baseline="0" dirty="0" err="1" smtClean="0"/>
              <a:t>traités</a:t>
            </a:r>
            <a:r>
              <a:rPr lang="de-CH" baseline="0" dirty="0" smtClean="0"/>
              <a:t>:</a:t>
            </a:r>
          </a:p>
          <a:p>
            <a:pPr marL="348729" indent="-348729">
              <a:buFont typeface="+mj-lt"/>
              <a:buAutoNum type="arabicPeriod"/>
            </a:pPr>
            <a:r>
              <a:rPr lang="de-CH" baseline="0" dirty="0" err="1" smtClean="0"/>
              <a:t>Théorie</a:t>
            </a:r>
            <a:r>
              <a:rPr lang="de-CH" baseline="0" dirty="0" smtClean="0"/>
              <a:t> de </a:t>
            </a:r>
            <a:r>
              <a:rPr lang="de-CH" baseline="0" dirty="0" err="1" smtClean="0"/>
              <a:t>l’entraînement</a:t>
            </a:r>
            <a:r>
              <a:rPr lang="de-CH" baseline="0" dirty="0" smtClean="0"/>
              <a:t>: </a:t>
            </a:r>
            <a:r>
              <a:rPr lang="de-CH" baseline="0" dirty="0" err="1" smtClean="0"/>
              <a:t>courte</a:t>
            </a:r>
            <a:r>
              <a:rPr lang="de-CH" baseline="0" dirty="0" smtClean="0"/>
              <a:t> </a:t>
            </a:r>
            <a:r>
              <a:rPr lang="de-CH" baseline="0" dirty="0" err="1" smtClean="0"/>
              <a:t>introduction</a:t>
            </a:r>
            <a:r>
              <a:rPr lang="de-CH" baseline="0" dirty="0" smtClean="0"/>
              <a:t> </a:t>
            </a:r>
            <a:r>
              <a:rPr lang="de-CH" baseline="0" dirty="0" err="1" smtClean="0"/>
              <a:t>théorique</a:t>
            </a:r>
            <a:r>
              <a:rPr lang="de-CH" baseline="0" dirty="0" smtClean="0"/>
              <a:t> </a:t>
            </a:r>
            <a:r>
              <a:rPr lang="de-CH" baseline="0" dirty="0" err="1" smtClean="0"/>
              <a:t>concernant</a:t>
            </a:r>
            <a:r>
              <a:rPr lang="de-CH" baseline="0" dirty="0" smtClean="0"/>
              <a:t> le </a:t>
            </a:r>
            <a:r>
              <a:rPr lang="de-CH" baseline="0" dirty="0" err="1" smtClean="0"/>
              <a:t>sport</a:t>
            </a:r>
            <a:r>
              <a:rPr lang="de-CH" baseline="0" dirty="0" smtClean="0"/>
              <a:t> au </a:t>
            </a:r>
            <a:r>
              <a:rPr lang="de-CH" baseline="0" dirty="0" err="1" smtClean="0"/>
              <a:t>service</a:t>
            </a:r>
            <a:r>
              <a:rPr lang="de-CH" baseline="0" dirty="0" smtClean="0"/>
              <a:t> </a:t>
            </a:r>
            <a:r>
              <a:rPr lang="de-CH" baseline="0" dirty="0" err="1" smtClean="0"/>
              <a:t>militaire</a:t>
            </a:r>
            <a:r>
              <a:rPr lang="de-CH" baseline="0" dirty="0" smtClean="0"/>
              <a:t>;</a:t>
            </a:r>
          </a:p>
          <a:p>
            <a:pPr marL="348729" indent="-348729">
              <a:buFont typeface="+mj-lt"/>
              <a:buAutoNum type="arabicPeriod"/>
            </a:pPr>
            <a:r>
              <a:rPr lang="de-CH" baseline="0" dirty="0" err="1" smtClean="0"/>
              <a:t>Contenus</a:t>
            </a:r>
            <a:r>
              <a:rPr lang="de-CH" baseline="0" dirty="0" smtClean="0"/>
              <a:t> et </a:t>
            </a:r>
            <a:r>
              <a:rPr lang="de-CH" baseline="0" dirty="0" err="1" smtClean="0"/>
              <a:t>dispositions</a:t>
            </a:r>
            <a:r>
              <a:rPr lang="de-CH" baseline="0" dirty="0" smtClean="0"/>
              <a:t> du </a:t>
            </a:r>
            <a:r>
              <a:rPr lang="de-CH" baseline="0" dirty="0" err="1" smtClean="0"/>
              <a:t>sport</a:t>
            </a:r>
            <a:r>
              <a:rPr lang="de-CH" baseline="0" dirty="0" smtClean="0"/>
              <a:t> à </a:t>
            </a:r>
            <a:r>
              <a:rPr lang="de-CH" baseline="0" dirty="0" err="1" smtClean="0"/>
              <a:t>l’école</a:t>
            </a:r>
            <a:r>
              <a:rPr lang="de-CH" baseline="0" dirty="0" smtClean="0"/>
              <a:t> de </a:t>
            </a:r>
            <a:r>
              <a:rPr lang="de-CH" baseline="0" dirty="0" err="1" smtClean="0"/>
              <a:t>recrues</a:t>
            </a:r>
            <a:r>
              <a:rPr lang="de-CH" baseline="0" dirty="0" smtClean="0"/>
              <a:t> </a:t>
            </a:r>
          </a:p>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a:t>
            </a:fld>
            <a:endParaRPr lang="de-CH"/>
          </a:p>
        </p:txBody>
      </p:sp>
    </p:spTree>
    <p:extLst>
      <p:ext uri="{BB962C8B-B14F-4D97-AF65-F5344CB8AC3E}">
        <p14:creationId xmlns:p14="http://schemas.microsoft.com/office/powerpoint/2010/main" val="254136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a:p>
        </p:txBody>
      </p:sp>
      <p:sp>
        <p:nvSpPr>
          <p:cNvPr id="4" name="Espace réservé de la date 3"/>
          <p:cNvSpPr>
            <a:spLocks noGrp="1"/>
          </p:cNvSpPr>
          <p:nvPr>
            <p:ph type="dt" sz="quarter" idx="10"/>
          </p:nvPr>
        </p:nvSpPr>
        <p:spPr/>
        <p:txBody>
          <a:bodyPr/>
          <a:lstStyle/>
          <a:p>
            <a:pPr>
              <a:defRPr/>
            </a:pPr>
            <a:r>
              <a:rPr lang="de-DE" smtClean="0"/>
              <a:t>Stand TT.MM.JJ</a:t>
            </a:r>
            <a:endParaRPr lang="fr-CH"/>
          </a:p>
        </p:txBody>
      </p:sp>
      <p:sp>
        <p:nvSpPr>
          <p:cNvPr id="5" name="Espace réservé de l'en-tête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Espace réservé du pied de page 5"/>
          <p:cNvSpPr>
            <a:spLocks noGrp="1"/>
          </p:cNvSpPr>
          <p:nvPr>
            <p:ph type="ftr" sz="quarter" idx="12"/>
          </p:nvPr>
        </p:nvSpPr>
        <p:spPr/>
        <p:txBody>
          <a:bodyPr/>
          <a:lstStyle/>
          <a:p>
            <a:pPr>
              <a:defRPr/>
            </a:pPr>
            <a:r>
              <a:rPr lang="de-CH" smtClean="0"/>
              <a:t>Referent oder Herausgeber</a:t>
            </a:r>
            <a:endParaRPr lang="de-CH"/>
          </a:p>
        </p:txBody>
      </p:sp>
      <p:sp>
        <p:nvSpPr>
          <p:cNvPr id="7" name="Espace réservé du numéro de diapositive 6"/>
          <p:cNvSpPr>
            <a:spLocks noGrp="1"/>
          </p:cNvSpPr>
          <p:nvPr>
            <p:ph type="sldNum" sz="quarter" idx="13"/>
          </p:nvPr>
        </p:nvSpPr>
        <p:spPr/>
        <p:txBody>
          <a:bodyPr/>
          <a:lstStyle/>
          <a:p>
            <a:pPr>
              <a:defRPr/>
            </a:pPr>
            <a:fld id="{92E78508-2330-44A4-85A5-1B569C089F1A}" type="slidenum">
              <a:rPr lang="de-CH" smtClean="0"/>
              <a:pPr>
                <a:defRPr/>
              </a:pPr>
              <a:t>10</a:t>
            </a:fld>
            <a:endParaRPr lang="de-CH"/>
          </a:p>
        </p:txBody>
      </p:sp>
    </p:spTree>
    <p:extLst>
      <p:ext uri="{BB962C8B-B14F-4D97-AF65-F5344CB8AC3E}">
        <p14:creationId xmlns:p14="http://schemas.microsoft.com/office/powerpoint/2010/main" val="2538259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fr-CH" noProof="0" dirty="0" smtClean="0"/>
              <a:t>En cas de blessure sérieuse, il convient d’appliquer la</a:t>
            </a:r>
            <a:r>
              <a:rPr lang="fr-CH" baseline="0" noProof="0" dirty="0" smtClean="0"/>
              <a:t> méthode RICE. Les premières minutes suivant un accident sont déterminantes en vue de minimiser au maximum les conséquences pour la personne concernée. La méthode RICE est une règle de base facile à retenir en cas de blessures dues au sport. Elle comprend les mesures suivantes</a:t>
            </a:r>
            <a:r>
              <a:rPr lang="fr-CH" noProof="0" dirty="0" smtClean="0"/>
              <a:t>:</a:t>
            </a:r>
          </a:p>
          <a:p>
            <a:pPr marL="187181" indent="-187181"/>
            <a:r>
              <a:rPr lang="fr-CH" b="1" noProof="0" dirty="0" err="1" smtClean="0"/>
              <a:t>Rest</a:t>
            </a:r>
            <a:r>
              <a:rPr lang="fr-CH" b="1" noProof="0" dirty="0" smtClean="0"/>
              <a:t> (repose)</a:t>
            </a:r>
            <a:r>
              <a:rPr lang="fr-CH" noProof="0" dirty="0" smtClean="0"/>
              <a:t>:</a:t>
            </a:r>
            <a:r>
              <a:rPr lang="fr-CH" baseline="0" noProof="0" dirty="0" smtClean="0"/>
              <a:t> L’activité doit être arrêtée immédiatement après la blessure. La partie du corps concernée doit être laissée au repos et ne pas être soumise à d’autres charges. </a:t>
            </a:r>
            <a:endParaRPr lang="fr-CH" noProof="0" dirty="0" smtClean="0"/>
          </a:p>
          <a:p>
            <a:pPr marL="187181" indent="-187181"/>
            <a:r>
              <a:rPr lang="fr-CH" b="1" noProof="0" dirty="0" smtClean="0"/>
              <a:t>Ice</a:t>
            </a:r>
            <a:r>
              <a:rPr lang="fr-CH" b="1" baseline="0" noProof="0" dirty="0" smtClean="0"/>
              <a:t> (glace)</a:t>
            </a:r>
            <a:r>
              <a:rPr lang="fr-CH" noProof="0" dirty="0" smtClean="0"/>
              <a:t>: Refroidir la partie du corps</a:t>
            </a:r>
            <a:r>
              <a:rPr lang="fr-CH" baseline="0" noProof="0" dirty="0" smtClean="0"/>
              <a:t> concernée avec un moyen approprié permet de rétrécir les vaisseaux sanguins, ce qui permet d’éviter les saignements et les œdèmes</a:t>
            </a:r>
            <a:r>
              <a:rPr lang="fr-CH" noProof="0" dirty="0" smtClean="0"/>
              <a:t>. Le métabolisme</a:t>
            </a:r>
            <a:r>
              <a:rPr lang="fr-CH" baseline="0" noProof="0" dirty="0" smtClean="0"/>
              <a:t> dans les tissus est ralentit grâce au refroidissement, l’atteinte aux tissus se répand ainsi plus lentement. Le froid réduit en outre la douleur dans les zones du corps concernées. </a:t>
            </a:r>
            <a:endParaRPr lang="fr-CH" noProof="0" dirty="0" smtClean="0"/>
          </a:p>
          <a:p>
            <a:pPr marL="187181" indent="-187181"/>
            <a:r>
              <a:rPr lang="fr-CH" b="1" noProof="0" dirty="0" smtClean="0"/>
              <a:t>Compression</a:t>
            </a:r>
            <a:r>
              <a:rPr lang="fr-CH" noProof="0" dirty="0" smtClean="0"/>
              <a:t>:</a:t>
            </a:r>
            <a:r>
              <a:rPr lang="fr-CH" baseline="0" noProof="0" dirty="0" smtClean="0"/>
              <a:t> Comprimer immédiatement la zone touchée ralentit la propagation des saignements et des œdèmes.</a:t>
            </a:r>
          </a:p>
          <a:p>
            <a:pPr marL="187181" indent="-187181"/>
            <a:r>
              <a:rPr lang="fr-CH" b="1" baseline="0" noProof="0" dirty="0" smtClean="0"/>
              <a:t>Elévation + chercher de l’aide</a:t>
            </a:r>
            <a:r>
              <a:rPr lang="fr-CH" baseline="0" noProof="0" dirty="0" smtClean="0"/>
              <a:t>: La partie du corps blessée doit être surélevée, si possible au-dessus de la hauteur du cœur, pour améliorer le reflux du sang et réduire la pression statique du sang dans la zone blessée. Cela permet également de réduire les œdèmes et les douleurs. Moins de sang s’écoule ainsi dans les tissus.</a:t>
            </a:r>
            <a:r>
              <a:rPr lang="fr-CH" noProof="0" dirty="0" smtClean="0"/>
              <a:t/>
            </a:r>
            <a:br>
              <a:rPr lang="fr-CH" noProof="0" dirty="0" smtClean="0"/>
            </a:br>
            <a:endParaRPr lang="fr-CH" baseline="0" noProof="0" dirty="0" smtClean="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11</a:t>
            </a:fld>
            <a:endParaRPr lang="de-CH"/>
          </a:p>
        </p:txBody>
      </p:sp>
    </p:spTree>
    <p:extLst>
      <p:ext uri="{BB962C8B-B14F-4D97-AF65-F5344CB8AC3E}">
        <p14:creationId xmlns:p14="http://schemas.microsoft.com/office/powerpoint/2010/main" val="27257316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12</a:t>
            </a:fld>
            <a:endParaRPr lang="de-CH"/>
          </a:p>
        </p:txBody>
      </p:sp>
    </p:spTree>
    <p:extLst>
      <p:ext uri="{BB962C8B-B14F-4D97-AF65-F5344CB8AC3E}">
        <p14:creationId xmlns:p14="http://schemas.microsoft.com/office/powerpoint/2010/main" val="2053488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7181" indent="-187181" defTabSz="929945">
              <a:defRPr/>
            </a:pPr>
            <a:r>
              <a:rPr lang="fr-CH" dirty="0"/>
              <a:t>Liquide : 2-3 litres par jour (boire plus lors d’activité physique).</a:t>
            </a:r>
          </a:p>
          <a:p>
            <a:pPr marL="187181" indent="-187181" defTabSz="929945">
              <a:defRPr/>
            </a:pPr>
            <a:r>
              <a:rPr lang="fr-CH" dirty="0"/>
              <a:t>Un snack ne doit pas être constitué d’une boisson hypertonique (= très sucrée, comme par exemple une boisson énergisante), mais d’un fruit, d’une barre de céréales, etc.</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13</a:t>
            </a:fld>
            <a:endParaRPr lang="de-CH"/>
          </a:p>
        </p:txBody>
      </p:sp>
    </p:spTree>
    <p:extLst>
      <p:ext uri="{BB962C8B-B14F-4D97-AF65-F5344CB8AC3E}">
        <p14:creationId xmlns:p14="http://schemas.microsoft.com/office/powerpoint/2010/main" val="25920875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7181" indent="-187181"/>
            <a:r>
              <a:rPr lang="fr-CH" noProof="0" dirty="0" smtClean="0">
                <a:solidFill>
                  <a:schemeClr val="tx1"/>
                </a:solidFill>
              </a:rPr>
              <a:t>En</a:t>
            </a:r>
            <a:r>
              <a:rPr lang="fr-CH" baseline="0" noProof="0" dirty="0" smtClean="0">
                <a:solidFill>
                  <a:schemeClr val="tx1"/>
                </a:solidFill>
              </a:rPr>
              <a:t> raison d’une charge physique importante due à la formation militaire et sportive, le corps dispose d’un apport énergétique suffisant et équilibré.</a:t>
            </a:r>
          </a:p>
          <a:p>
            <a:pPr marL="187181" indent="-187181"/>
            <a:r>
              <a:rPr lang="fr-CH" baseline="0" noProof="0" dirty="0" smtClean="0">
                <a:solidFill>
                  <a:schemeClr val="tx1"/>
                </a:solidFill>
              </a:rPr>
              <a:t>La pyramide alimentaire illustrée ici montre une alimentation équilibrée. </a:t>
            </a:r>
          </a:p>
          <a:p>
            <a:pPr marL="187181" indent="-187181"/>
            <a:r>
              <a:rPr lang="fr-CH" baseline="0" noProof="0" dirty="0" smtClean="0">
                <a:solidFill>
                  <a:schemeClr val="tx1"/>
                </a:solidFill>
              </a:rPr>
              <a:t>Les aliments figurant dans les étages inférieurs de la pyramide doivent être consommés en grande quantité, ceux figurant dans les parties supérieures en plus petite quantité. </a:t>
            </a:r>
          </a:p>
          <a:p>
            <a:pPr marL="187181" indent="-187181"/>
            <a:r>
              <a:rPr lang="fr-CH" baseline="0" noProof="0" dirty="0" smtClean="0">
                <a:solidFill>
                  <a:schemeClr val="tx1"/>
                </a:solidFill>
              </a:rPr>
              <a:t>Il n’existe pas d’aliment interdit. Une alimentation équilibrée repose sur la bonne combinaison des aliments.</a:t>
            </a:r>
          </a:p>
          <a:p>
            <a:pPr marL="187181" indent="-187181"/>
            <a:endParaRPr lang="fr-CH" baseline="0" noProof="0" dirty="0" smtClean="0">
              <a:solidFill>
                <a:schemeClr val="tx1"/>
              </a:solidFill>
            </a:endParaRPr>
          </a:p>
          <a:p>
            <a:pPr marL="187181" indent="-187181"/>
            <a:endParaRPr lang="fr-CH" baseline="0" noProof="0" dirty="0" smtClean="0">
              <a:solidFill>
                <a:schemeClr val="tx1"/>
              </a:solidFill>
            </a:endParaRPr>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14</a:t>
            </a:fld>
            <a:endParaRPr lang="de-CH"/>
          </a:p>
        </p:txBody>
      </p:sp>
    </p:spTree>
    <p:extLst>
      <p:ext uri="{BB962C8B-B14F-4D97-AF65-F5344CB8AC3E}">
        <p14:creationId xmlns:p14="http://schemas.microsoft.com/office/powerpoint/2010/main" val="6038910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fr-CH" dirty="0"/>
              <a:t>Avez-vous des questions</a:t>
            </a:r>
            <a:r>
              <a:rPr lang="de-CH" dirty="0" smtClean="0"/>
              <a:t>?</a:t>
            </a:r>
          </a:p>
          <a:p>
            <a:pPr marL="0" indent="0">
              <a:buNone/>
            </a:pPr>
            <a:endParaRPr lang="de-CH" dirty="0" smtClean="0"/>
          </a:p>
          <a:p>
            <a:r>
              <a:rPr lang="fr-CH" dirty="0"/>
              <a:t>D’autres aspects théoriques seront thématisés lors des leçons pratiques.</a:t>
            </a:r>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15</a:t>
            </a:fld>
            <a:endParaRPr lang="de-CH"/>
          </a:p>
        </p:txBody>
      </p:sp>
    </p:spTree>
    <p:extLst>
      <p:ext uri="{BB962C8B-B14F-4D97-AF65-F5344CB8AC3E}">
        <p14:creationId xmlns:p14="http://schemas.microsoft.com/office/powerpoint/2010/main" val="1681741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fr-CH" dirty="0" smtClean="0"/>
              <a:t>L’activité sportive apporte une</a:t>
            </a:r>
            <a:r>
              <a:rPr lang="fr-CH" baseline="0" dirty="0" smtClean="0"/>
              <a:t> importante plus-value</a:t>
            </a:r>
            <a:r>
              <a:rPr lang="fr-CH" dirty="0" smtClean="0"/>
              <a:t> physique et psychologique dont nous profitons tout au long de la vie.</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dirty="0" err="1" smtClean="0"/>
              <a:t>Bezeichnung</a:t>
            </a:r>
            <a:r>
              <a:rPr lang="fr-CH" dirty="0" smtClean="0"/>
              <a:t> des </a:t>
            </a:r>
            <a:r>
              <a:rPr lang="fr-CH" dirty="0" err="1" smtClean="0"/>
              <a:t>Anlasses</a:t>
            </a:r>
            <a:r>
              <a:rPr lang="fr-CH" dirty="0" smtClean="0"/>
              <a:t> mit </a:t>
            </a:r>
            <a:r>
              <a:rPr lang="fr-CH" dirty="0" err="1" smtClean="0"/>
              <a:t>Datum</a:t>
            </a:r>
            <a:r>
              <a:rPr lang="fr-CH" dirty="0" smtClean="0"/>
              <a:t> </a:t>
            </a:r>
            <a:r>
              <a:rPr lang="fr-CH" dirty="0" err="1" smtClean="0"/>
              <a:t>bzw</a:t>
            </a:r>
            <a:r>
              <a:rPr lang="fr-CH" dirty="0" smtClean="0"/>
              <a:t> </a:t>
            </a:r>
            <a:r>
              <a:rPr lang="fr-CH" dirty="0" err="1" smtClean="0"/>
              <a:t>Geschäft</a:t>
            </a:r>
            <a:r>
              <a:rPr lang="fr-CH" dirty="0" smtClean="0"/>
              <a:t> / </a:t>
            </a:r>
            <a:r>
              <a:rPr lang="fr-CH" dirty="0" err="1" smtClean="0"/>
              <a:t>Vorhaben</a:t>
            </a:r>
            <a:endParaRPr lang="fr-CH" dirty="0"/>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2</a:t>
            </a:fld>
            <a:endParaRPr lang="de-CH"/>
          </a:p>
        </p:txBody>
      </p:sp>
    </p:spTree>
    <p:extLst>
      <p:ext uri="{BB962C8B-B14F-4D97-AF65-F5344CB8AC3E}">
        <p14:creationId xmlns:p14="http://schemas.microsoft.com/office/powerpoint/2010/main" val="3301487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defTabSz="929945">
              <a:buNone/>
              <a:defRPr/>
            </a:pPr>
            <a:r>
              <a:rPr lang="de-CH" dirty="0" err="1" smtClean="0"/>
              <a:t>Répétition</a:t>
            </a:r>
            <a:r>
              <a:rPr lang="de-CH" baseline="0" dirty="0" smtClean="0"/>
              <a:t> du PPT </a:t>
            </a:r>
            <a:r>
              <a:rPr lang="de-CH" baseline="0" dirty="0" err="1" smtClean="0"/>
              <a:t>issu</a:t>
            </a:r>
            <a:r>
              <a:rPr lang="de-CH" baseline="0" dirty="0" smtClean="0"/>
              <a:t> de la </a:t>
            </a:r>
            <a:r>
              <a:rPr lang="de-CH" baseline="0" dirty="0" err="1" smtClean="0"/>
              <a:t>théorie</a:t>
            </a:r>
            <a:r>
              <a:rPr lang="de-CH" baseline="0" dirty="0" smtClean="0"/>
              <a:t> ER:</a:t>
            </a:r>
            <a:endParaRPr lang="de-CH" dirty="0" smtClean="0"/>
          </a:p>
          <a:p>
            <a:pPr marL="0" indent="0">
              <a:buNone/>
            </a:pPr>
            <a:endParaRPr lang="fr-CH" dirty="0" smtClean="0"/>
          </a:p>
          <a:p>
            <a:pPr marL="0" indent="0">
              <a:buNone/>
            </a:pPr>
            <a:r>
              <a:rPr lang="fr-CH" dirty="0" smtClean="0"/>
              <a:t>Le corps humain s’adapte à la charge à laquelle il est exposé et cela indépendamment de l`âge.</a:t>
            </a:r>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3</a:t>
            </a:fld>
            <a:endParaRPr lang="de-CH"/>
          </a:p>
        </p:txBody>
      </p:sp>
    </p:spTree>
    <p:extLst>
      <p:ext uri="{BB962C8B-B14F-4D97-AF65-F5344CB8AC3E}">
        <p14:creationId xmlns:p14="http://schemas.microsoft.com/office/powerpoint/2010/main" val="2088440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4052" marR="0" lvl="0" indent="-184052" algn="l" defTabSz="914400" rtl="0" eaLnBrk="0" fontAlgn="base" latinLnBrk="0" hangingPunct="0">
              <a:lnSpc>
                <a:spcPct val="100000"/>
              </a:lnSpc>
              <a:spcBef>
                <a:spcPct val="50000"/>
              </a:spcBef>
              <a:spcAft>
                <a:spcPct val="0"/>
              </a:spcAft>
              <a:buClrTx/>
              <a:buSzTx/>
              <a:buFontTx/>
              <a:buChar char="•"/>
              <a:tabLst/>
              <a:defRPr/>
            </a:pPr>
            <a:r>
              <a:rPr lang="fr-CH" dirty="0" smtClean="0"/>
              <a:t>La périodicité de la formation du sport dans ESO (école de sous officiers) est identique à celle de l’ER</a:t>
            </a:r>
            <a:endParaRPr lang="fr-CH" baseline="0" dirty="0" smtClean="0"/>
          </a:p>
          <a:p>
            <a:pPr marL="547312" lvl="1" indent="-184052"/>
            <a:r>
              <a:rPr lang="fr-CH" baseline="0" dirty="0" smtClean="0"/>
              <a:t>2 x 90’ et 2 x 30’</a:t>
            </a:r>
          </a:p>
          <a:p>
            <a:pPr marL="547312" lvl="1" indent="-184052" defTabSz="929945">
              <a:defRPr/>
            </a:pPr>
            <a:r>
              <a:rPr lang="fr-CH" baseline="0" noProof="0" dirty="0" smtClean="0"/>
              <a:t>Au total, cela donne 4 heures de sport par semaine.</a:t>
            </a:r>
          </a:p>
          <a:p>
            <a:pPr marL="363260" lvl="1" indent="0">
              <a:buNone/>
            </a:pPr>
            <a:endParaRPr lang="de-CH" baseline="0" dirty="0" smtClean="0"/>
          </a:p>
          <a:p>
            <a:pPr marL="363260" lvl="1" indent="0">
              <a:buNone/>
            </a:pPr>
            <a:endParaRPr lang="de-CH" baseline="0" dirty="0" smtClean="0"/>
          </a:p>
          <a:p>
            <a:pPr marL="547312" lvl="1" indent="-184052"/>
            <a:endParaRPr lang="de-CH" baseline="0" dirty="0" smtClean="0"/>
          </a:p>
          <a:p>
            <a:pPr marL="0" indent="0">
              <a:buNone/>
            </a:pPr>
            <a:endParaRPr lang="fr-CH" noProof="0"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4</a:t>
            </a:fld>
            <a:endParaRPr lang="de-CH"/>
          </a:p>
        </p:txBody>
      </p:sp>
    </p:spTree>
    <p:extLst>
      <p:ext uri="{BB962C8B-B14F-4D97-AF65-F5344CB8AC3E}">
        <p14:creationId xmlns:p14="http://schemas.microsoft.com/office/powerpoint/2010/main" val="2260859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4052" indent="-184052"/>
            <a:r>
              <a:rPr lang="fr-CH" noProof="0" dirty="0" smtClean="0"/>
              <a:t>Les aspirants de l’EO</a:t>
            </a:r>
            <a:r>
              <a:rPr lang="fr-CH" baseline="0" noProof="0" dirty="0" smtClean="0"/>
              <a:t> seront formés, dans une partie des unité d’enseignement du sport ( 33 h en tout), en tant que moniteurs militaire </a:t>
            </a:r>
          </a:p>
          <a:p>
            <a:pPr marL="547312" lvl="1" indent="-184052"/>
            <a:r>
              <a:rPr lang="fr-CH" baseline="0" noProof="0" dirty="0" smtClean="0"/>
              <a:t>La formation contient des blocs théorique et pratique. </a:t>
            </a:r>
          </a:p>
          <a:p>
            <a:pPr marL="547312" lvl="1" indent="-184052"/>
            <a:r>
              <a:rPr lang="fr-CH" baseline="0" noProof="0" dirty="0" smtClean="0"/>
              <a:t>Lors de la pratique , on analysera et traitera les leçons de sport des écoles de recrues que les conducteurs de train devront préparer et  instruire de manière autonome.</a:t>
            </a:r>
          </a:p>
          <a:p>
            <a:pPr marL="547312" lvl="1" indent="-184052"/>
            <a:r>
              <a:rPr lang="fr-CH" baseline="0" noProof="0" dirty="0" smtClean="0"/>
              <a:t>Les aspirants seront en plus formés pour l’organisation et réalisation des examens (</a:t>
            </a:r>
            <a:r>
              <a:rPr lang="de-CH" dirty="0" err="1" smtClean="0"/>
              <a:t>pist</a:t>
            </a:r>
            <a:r>
              <a:rPr lang="de-CH" dirty="0" smtClean="0"/>
              <a:t> </a:t>
            </a:r>
            <a:r>
              <a:rPr lang="de-CH" dirty="0" err="1" smtClean="0"/>
              <a:t>obst</a:t>
            </a:r>
            <a:r>
              <a:rPr lang="de-CH" dirty="0" smtClean="0"/>
              <a:t> Terrain,</a:t>
            </a:r>
            <a:r>
              <a:rPr lang="fr-CH" baseline="0" noProof="0" dirty="0" smtClean="0"/>
              <a:t> </a:t>
            </a:r>
            <a:r>
              <a:rPr lang="de-CH" dirty="0" err="1" smtClean="0"/>
              <a:t>pist</a:t>
            </a:r>
            <a:r>
              <a:rPr lang="de-CH" dirty="0" smtClean="0"/>
              <a:t> </a:t>
            </a:r>
            <a:r>
              <a:rPr lang="de-CH" dirty="0" err="1" smtClean="0"/>
              <a:t>obst</a:t>
            </a:r>
            <a:r>
              <a:rPr lang="de-CH" baseline="0" dirty="0" smtClean="0"/>
              <a:t> </a:t>
            </a:r>
            <a:r>
              <a:rPr lang="de-CH" dirty="0" smtClean="0"/>
              <a:t>halle</a:t>
            </a:r>
            <a:r>
              <a:rPr lang="fr-CH" baseline="0" noProof="0" dirty="0" smtClean="0"/>
              <a:t>, TFA (Test de Fitness de l’Armée – 5 sous-disciplines), test de condition physique et de coordination)</a:t>
            </a:r>
          </a:p>
          <a:p>
            <a:pPr marL="547312" lvl="1" indent="-184052"/>
            <a:endParaRPr lang="fr-CH" baseline="0" noProof="0" dirty="0" smtClean="0"/>
          </a:p>
          <a:p>
            <a:pPr marL="184052" indent="-184052"/>
            <a:r>
              <a:rPr lang="fr-CH" baseline="0" noProof="0" dirty="0" smtClean="0"/>
              <a:t>Le reste du temps, les heures de sport habituelles auront lieu.</a:t>
            </a:r>
          </a:p>
          <a:p>
            <a:pPr marL="547312" lvl="1" indent="-184052"/>
            <a:r>
              <a:rPr lang="fr-CH" baseline="0" noProof="0" dirty="0" smtClean="0"/>
              <a:t>On abordera également de nouveaux thèmes comme le Light-</a:t>
            </a:r>
            <a:r>
              <a:rPr lang="fr-CH" baseline="0" noProof="0" dirty="0" err="1" smtClean="0"/>
              <a:t>Kontakt</a:t>
            </a:r>
            <a:r>
              <a:rPr lang="fr-CH" baseline="0" noProof="0" dirty="0" smtClean="0"/>
              <a:t>, la boxe et le  </a:t>
            </a:r>
            <a:r>
              <a:rPr lang="fr-CH" baseline="0" noProof="0" dirty="0" err="1" smtClean="0"/>
              <a:t>Kin</a:t>
            </a:r>
            <a:r>
              <a:rPr lang="fr-CH" baseline="0" noProof="0" dirty="0" smtClean="0"/>
              <a:t>-Ball</a:t>
            </a:r>
          </a:p>
          <a:p>
            <a:pPr marL="0" indent="0">
              <a:buNone/>
            </a:pPr>
            <a:endParaRPr lang="fr-CH" noProof="0" dirty="0" smtClean="0"/>
          </a:p>
          <a:p>
            <a:pPr marL="0" indent="0">
              <a:buNone/>
            </a:pPr>
            <a:endParaRPr lang="de-CH" dirty="0" smtClean="0"/>
          </a:p>
          <a:p>
            <a:pPr marL="0" indent="0">
              <a:buNone/>
            </a:pPr>
            <a:endParaRPr lang="de-CH" dirty="0" smtClean="0"/>
          </a:p>
          <a:p>
            <a:pPr marL="0" indent="0">
              <a:buNone/>
            </a:pPr>
            <a:endParaRPr lang="de-CH" dirty="0" smtClean="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5</a:t>
            </a:fld>
            <a:endParaRPr lang="de-CH"/>
          </a:p>
        </p:txBody>
      </p:sp>
    </p:spTree>
    <p:extLst>
      <p:ext uri="{BB962C8B-B14F-4D97-AF65-F5344CB8AC3E}">
        <p14:creationId xmlns:p14="http://schemas.microsoft.com/office/powerpoint/2010/main" val="2683341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Le </a:t>
            </a:r>
            <a:r>
              <a:rPr lang="de-CH" dirty="0" err="1" smtClean="0"/>
              <a:t>programme</a:t>
            </a:r>
            <a:r>
              <a:rPr lang="de-CH" dirty="0" smtClean="0"/>
              <a:t> de </a:t>
            </a:r>
            <a:r>
              <a:rPr lang="de-CH" dirty="0" err="1" smtClean="0"/>
              <a:t>sport</a:t>
            </a:r>
            <a:r>
              <a:rPr lang="de-CH" dirty="0" smtClean="0"/>
              <a:t> à </a:t>
            </a:r>
            <a:r>
              <a:rPr lang="de-CH" dirty="0" err="1" smtClean="0"/>
              <a:t>l’EO</a:t>
            </a:r>
            <a:r>
              <a:rPr lang="de-CH" dirty="0" smtClean="0"/>
              <a:t> </a:t>
            </a:r>
            <a:r>
              <a:rPr lang="de-CH" dirty="0" err="1" smtClean="0"/>
              <a:t>est</a:t>
            </a:r>
            <a:r>
              <a:rPr lang="de-CH" dirty="0" smtClean="0"/>
              <a:t> </a:t>
            </a:r>
            <a:r>
              <a:rPr lang="de-CH" dirty="0" err="1" smtClean="0"/>
              <a:t>divisé</a:t>
            </a:r>
            <a:r>
              <a:rPr lang="de-CH" dirty="0" smtClean="0"/>
              <a:t> en 2 </a:t>
            </a:r>
            <a:r>
              <a:rPr lang="de-CH" dirty="0" err="1" smtClean="0"/>
              <a:t>parties</a:t>
            </a:r>
            <a:r>
              <a:rPr lang="de-CH" dirty="0" smtClean="0"/>
              <a:t>: la </a:t>
            </a:r>
            <a:r>
              <a:rPr lang="de-CH" dirty="0" err="1" smtClean="0"/>
              <a:t>formation</a:t>
            </a:r>
            <a:r>
              <a:rPr lang="de-CH" dirty="0" smtClean="0"/>
              <a:t> MSM et la </a:t>
            </a:r>
            <a:r>
              <a:rPr lang="de-CH" dirty="0" err="1" smtClean="0"/>
              <a:t>formation</a:t>
            </a:r>
            <a:r>
              <a:rPr lang="de-CH" dirty="0" smtClean="0"/>
              <a:t> du </a:t>
            </a:r>
            <a:r>
              <a:rPr lang="de-CH" dirty="0" err="1" smtClean="0"/>
              <a:t>sport</a:t>
            </a:r>
            <a:r>
              <a:rPr lang="de-CH" dirty="0" smtClean="0"/>
              <a:t> </a:t>
            </a:r>
            <a:r>
              <a:rPr lang="de-CH" dirty="0" err="1" smtClean="0"/>
              <a:t>proprement</a:t>
            </a:r>
            <a:r>
              <a:rPr lang="de-CH" dirty="0" smtClean="0"/>
              <a:t> </a:t>
            </a:r>
            <a:r>
              <a:rPr lang="de-CH" dirty="0" err="1" smtClean="0"/>
              <a:t>dite</a:t>
            </a:r>
            <a:r>
              <a:rPr lang="de-CH" dirty="0" smtClean="0"/>
              <a:t>.</a:t>
            </a:r>
            <a:endParaRPr lang="de-CH" dirty="0"/>
          </a:p>
        </p:txBody>
      </p:sp>
      <p:sp>
        <p:nvSpPr>
          <p:cNvPr id="4" name="Foliennummernplatzhalter 3"/>
          <p:cNvSpPr>
            <a:spLocks noGrp="1"/>
          </p:cNvSpPr>
          <p:nvPr>
            <p:ph type="sldNum" sz="quarter" idx="10"/>
          </p:nvPr>
        </p:nvSpPr>
        <p:spPr/>
        <p:txBody>
          <a:bodyPr/>
          <a:lstStyle/>
          <a:p>
            <a:fld id="{A906DEA6-2A5B-4FDC-BC8B-8A6783FB139E}" type="slidenum">
              <a:rPr lang="de-DE" smtClean="0">
                <a:solidFill>
                  <a:prstClr val="black"/>
                </a:solidFill>
              </a:rPr>
              <a:pPr/>
              <a:t>6</a:t>
            </a:fld>
            <a:endParaRPr lang="de-DE" dirty="0">
              <a:solidFill>
                <a:prstClr val="black"/>
              </a:solidFill>
            </a:endParaRPr>
          </a:p>
        </p:txBody>
      </p:sp>
    </p:spTree>
    <p:extLst>
      <p:ext uri="{BB962C8B-B14F-4D97-AF65-F5344CB8AC3E}">
        <p14:creationId xmlns:p14="http://schemas.microsoft.com/office/powerpoint/2010/main" val="856329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EF =</a:t>
            </a:r>
            <a:r>
              <a:rPr lang="de-CH" baseline="0" dirty="0" smtClean="0"/>
              <a:t> </a:t>
            </a:r>
            <a:r>
              <a:rPr lang="de-CH" baseline="0" dirty="0" err="1" smtClean="0"/>
              <a:t>endurance</a:t>
            </a:r>
            <a:r>
              <a:rPr lang="de-CH" baseline="0" dirty="0" smtClean="0"/>
              <a:t> </a:t>
            </a:r>
            <a:r>
              <a:rPr lang="de-CH" baseline="0" dirty="0" err="1" smtClean="0"/>
              <a:t>fondamentale</a:t>
            </a:r>
            <a:endParaRPr lang="de-CH" baseline="0" dirty="0" smtClean="0"/>
          </a:p>
        </p:txBody>
      </p:sp>
      <p:sp>
        <p:nvSpPr>
          <p:cNvPr id="4" name="Foliennummernplatzhalter 3"/>
          <p:cNvSpPr>
            <a:spLocks noGrp="1"/>
          </p:cNvSpPr>
          <p:nvPr>
            <p:ph type="sldNum" sz="quarter" idx="10"/>
          </p:nvPr>
        </p:nvSpPr>
        <p:spPr/>
        <p:txBody>
          <a:bodyPr/>
          <a:lstStyle/>
          <a:p>
            <a:fld id="{A906DEA6-2A5B-4FDC-BC8B-8A6783FB139E}" type="slidenum">
              <a:rPr lang="de-DE" smtClean="0">
                <a:solidFill>
                  <a:prstClr val="black"/>
                </a:solidFill>
              </a:rPr>
              <a:pPr/>
              <a:t>7</a:t>
            </a:fld>
            <a:endParaRPr lang="de-DE" dirty="0">
              <a:solidFill>
                <a:prstClr val="black"/>
              </a:solidFill>
            </a:endParaRPr>
          </a:p>
        </p:txBody>
      </p:sp>
    </p:spTree>
    <p:extLst>
      <p:ext uri="{BB962C8B-B14F-4D97-AF65-F5344CB8AC3E}">
        <p14:creationId xmlns:p14="http://schemas.microsoft.com/office/powerpoint/2010/main" val="856329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8</a:t>
            </a:fld>
            <a:endParaRPr lang="de-CH"/>
          </a:p>
        </p:txBody>
      </p:sp>
    </p:spTree>
    <p:extLst>
      <p:ext uri="{BB962C8B-B14F-4D97-AF65-F5344CB8AC3E}">
        <p14:creationId xmlns:p14="http://schemas.microsoft.com/office/powerpoint/2010/main" val="176223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e la date 3"/>
          <p:cNvSpPr>
            <a:spLocks noGrp="1"/>
          </p:cNvSpPr>
          <p:nvPr>
            <p:ph type="dt" sz="quarter" idx="10"/>
          </p:nvPr>
        </p:nvSpPr>
        <p:spPr/>
        <p:txBody>
          <a:bodyPr/>
          <a:lstStyle/>
          <a:p>
            <a:pPr>
              <a:defRPr/>
            </a:pPr>
            <a:r>
              <a:rPr lang="de-DE" smtClean="0"/>
              <a:t>Stand TT.MM.JJ</a:t>
            </a:r>
            <a:endParaRPr lang="fr-CH"/>
          </a:p>
        </p:txBody>
      </p:sp>
      <p:sp>
        <p:nvSpPr>
          <p:cNvPr id="5" name="Espace réservé de l'en-tête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Espace réservé du pied de page 5"/>
          <p:cNvSpPr>
            <a:spLocks noGrp="1"/>
          </p:cNvSpPr>
          <p:nvPr>
            <p:ph type="ftr" sz="quarter" idx="12"/>
          </p:nvPr>
        </p:nvSpPr>
        <p:spPr/>
        <p:txBody>
          <a:bodyPr/>
          <a:lstStyle/>
          <a:p>
            <a:pPr>
              <a:defRPr/>
            </a:pPr>
            <a:r>
              <a:rPr lang="de-CH" smtClean="0"/>
              <a:t>Referent oder Herausgeber</a:t>
            </a:r>
            <a:endParaRPr lang="de-CH"/>
          </a:p>
        </p:txBody>
      </p:sp>
      <p:sp>
        <p:nvSpPr>
          <p:cNvPr id="7" name="Espace réservé du numéro de diapositive 6"/>
          <p:cNvSpPr>
            <a:spLocks noGrp="1"/>
          </p:cNvSpPr>
          <p:nvPr>
            <p:ph type="sldNum" sz="quarter" idx="13"/>
          </p:nvPr>
        </p:nvSpPr>
        <p:spPr/>
        <p:txBody>
          <a:bodyPr/>
          <a:lstStyle/>
          <a:p>
            <a:pPr>
              <a:defRPr/>
            </a:pPr>
            <a:fld id="{92E78508-2330-44A4-85A5-1B569C089F1A}" type="slidenum">
              <a:rPr lang="de-CH" smtClean="0"/>
              <a:pPr>
                <a:defRPr/>
              </a:pPr>
              <a:t>9</a:t>
            </a:fld>
            <a:endParaRPr lang="de-CH"/>
          </a:p>
        </p:txBody>
      </p:sp>
    </p:spTree>
    <p:extLst>
      <p:ext uri="{BB962C8B-B14F-4D97-AF65-F5344CB8AC3E}">
        <p14:creationId xmlns:p14="http://schemas.microsoft.com/office/powerpoint/2010/main" val="7428328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ext Box 32"/>
          <p:cNvSpPr txBox="1">
            <a:spLocks noChangeArrowheads="1"/>
          </p:cNvSpPr>
          <p:nvPr/>
        </p:nvSpPr>
        <p:spPr bwMode="auto">
          <a:xfrm>
            <a:off x="4560888" y="354013"/>
            <a:ext cx="1327286" cy="27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spcBef>
                <a:spcPct val="100000"/>
              </a:spcBef>
            </a:pPr>
            <a:r>
              <a:rPr lang="de-CH" altLang="de-DE" sz="900" b="1" dirty="0" smtClean="0"/>
              <a:t>Schweizer </a:t>
            </a:r>
            <a:r>
              <a:rPr lang="de-CH" altLang="de-DE" sz="900" b="1" dirty="0"/>
              <a:t>Armee</a:t>
            </a:r>
          </a:p>
          <a:p>
            <a:pPr algn="l">
              <a:lnSpc>
                <a:spcPct val="45000"/>
              </a:lnSpc>
              <a:spcBef>
                <a:spcPct val="50000"/>
              </a:spcBef>
            </a:pPr>
            <a:r>
              <a:rPr lang="de-CH" altLang="de-DE" sz="900" dirty="0" smtClean="0"/>
              <a:t>Heer – </a:t>
            </a:r>
            <a:r>
              <a:rPr lang="de-CH" altLang="de-DE" sz="900" dirty="0" err="1" smtClean="0"/>
              <a:t>Komp</a:t>
            </a:r>
            <a:r>
              <a:rPr lang="de-CH" altLang="de-DE" sz="900" dirty="0" smtClean="0"/>
              <a:t> Zen Sport A</a:t>
            </a:r>
            <a:endParaRPr lang="de-CH" altLang="de-DE" sz="900" dirty="0"/>
          </a:p>
        </p:txBody>
      </p:sp>
      <p:pic>
        <p:nvPicPr>
          <p:cNvPr id="3" name="Picture 37" descr="Logo_CMYK_p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100" y="387350"/>
            <a:ext cx="19970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787321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441011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88163" y="279400"/>
            <a:ext cx="1873250" cy="588645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1268413" y="279400"/>
            <a:ext cx="5467350" cy="588645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298501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und Tabelle">
    <p:spTree>
      <p:nvGrpSpPr>
        <p:cNvPr id="1" name=""/>
        <p:cNvGrpSpPr/>
        <p:nvPr/>
      </p:nvGrpSpPr>
      <p:grpSpPr>
        <a:xfrm>
          <a:off x="0" y="0"/>
          <a:ext cx="0" cy="0"/>
          <a:chOff x="0" y="0"/>
          <a:chExt cx="0" cy="0"/>
        </a:xfrm>
      </p:grpSpPr>
      <p:sp>
        <p:nvSpPr>
          <p:cNvPr id="3" name="Tabellenplatzhalter 2"/>
          <p:cNvSpPr>
            <a:spLocks noGrp="1"/>
          </p:cNvSpPr>
          <p:nvPr>
            <p:ph type="tbl" idx="1"/>
          </p:nvPr>
        </p:nvSpPr>
        <p:spPr>
          <a:xfrm>
            <a:off x="1285875" y="1449388"/>
            <a:ext cx="7475538" cy="4716462"/>
          </a:xfrm>
        </p:spPr>
        <p:txBody>
          <a:bodyPr/>
          <a:lstStyle/>
          <a:p>
            <a:pPr lvl="0"/>
            <a:endParaRPr lang="de-CH" noProof="0" dirty="0" smtClean="0"/>
          </a:p>
        </p:txBody>
      </p:sp>
      <p:sp>
        <p:nvSpPr>
          <p:cNvPr id="5" name="Titel 4"/>
          <p:cNvSpPr>
            <a:spLocks noGrp="1"/>
          </p:cNvSpPr>
          <p:nvPr>
            <p:ph type="title"/>
          </p:nvPr>
        </p:nvSpPr>
        <p:spPr/>
        <p:txBody>
          <a:bodyPr/>
          <a:lstStyle/>
          <a:p>
            <a:r>
              <a:rPr lang="de-DE" smtClean="0"/>
              <a:t>Titelmasterformat durch Klicken bearbeiten</a:t>
            </a:r>
            <a:endParaRPr lang="de-CH"/>
          </a:p>
        </p:txBody>
      </p:sp>
    </p:spTree>
    <p:extLst>
      <p:ext uri="{BB962C8B-B14F-4D97-AF65-F5344CB8AC3E}">
        <p14:creationId xmlns:p14="http://schemas.microsoft.com/office/powerpoint/2010/main" val="12329800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el und Diagramm oder Organigramm">
    <p:spTree>
      <p:nvGrpSpPr>
        <p:cNvPr id="1" name=""/>
        <p:cNvGrpSpPr/>
        <p:nvPr/>
      </p:nvGrpSpPr>
      <p:grpSpPr>
        <a:xfrm>
          <a:off x="0" y="0"/>
          <a:ext cx="0" cy="0"/>
          <a:chOff x="0" y="0"/>
          <a:chExt cx="0" cy="0"/>
        </a:xfrm>
      </p:grpSpPr>
      <p:sp>
        <p:nvSpPr>
          <p:cNvPr id="2" name="Titel 1"/>
          <p:cNvSpPr>
            <a:spLocks noGrp="1"/>
          </p:cNvSpPr>
          <p:nvPr>
            <p:ph type="title"/>
          </p:nvPr>
        </p:nvSpPr>
        <p:spPr>
          <a:xfrm>
            <a:off x="1268413" y="279400"/>
            <a:ext cx="7461250" cy="989013"/>
          </a:xfrm>
        </p:spPr>
        <p:txBody>
          <a:bodyPr/>
          <a:lstStyle/>
          <a:p>
            <a:r>
              <a:rPr lang="de-DE" smtClean="0"/>
              <a:t>Titelmasterformat durch Klicken bearbeiten</a:t>
            </a:r>
            <a:endParaRPr lang="de-CH"/>
          </a:p>
        </p:txBody>
      </p:sp>
      <p:sp>
        <p:nvSpPr>
          <p:cNvPr id="3" name="SmartArt-Platzhalter 2"/>
          <p:cNvSpPr>
            <a:spLocks noGrp="1"/>
          </p:cNvSpPr>
          <p:nvPr>
            <p:ph type="dgm" idx="1"/>
          </p:nvPr>
        </p:nvSpPr>
        <p:spPr>
          <a:xfrm>
            <a:off x="1285875" y="1449388"/>
            <a:ext cx="7475538" cy="4716462"/>
          </a:xfrm>
        </p:spPr>
        <p:txBody>
          <a:bodyPr/>
          <a:lstStyle/>
          <a:p>
            <a:pPr lvl="0"/>
            <a:endParaRPr lang="de-CH" noProof="0" smtClean="0"/>
          </a:p>
        </p:txBody>
      </p:sp>
    </p:spTree>
    <p:extLst>
      <p:ext uri="{BB962C8B-B14F-4D97-AF65-F5344CB8AC3E}">
        <p14:creationId xmlns:p14="http://schemas.microsoft.com/office/powerpoint/2010/main" val="4118004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2572416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extLst>
      <p:ext uri="{BB962C8B-B14F-4D97-AF65-F5344CB8AC3E}">
        <p14:creationId xmlns:p14="http://schemas.microsoft.com/office/powerpoint/2010/main" val="14547226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1285875" y="1449388"/>
            <a:ext cx="3660775" cy="4716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5099050" y="1449388"/>
            <a:ext cx="3662363" cy="4716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645255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384763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Tree>
    <p:extLst>
      <p:ext uri="{BB962C8B-B14F-4D97-AF65-F5344CB8AC3E}">
        <p14:creationId xmlns:p14="http://schemas.microsoft.com/office/powerpoint/2010/main" val="2735632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002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2261651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CH"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839034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25"/>
          <p:cNvSpPr txBox="1">
            <a:spLocks noChangeArrowheads="1"/>
          </p:cNvSpPr>
          <p:nvPr/>
        </p:nvSpPr>
        <p:spPr bwMode="auto">
          <a:xfrm>
            <a:off x="533400" y="304800"/>
            <a:ext cx="510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spcBef>
                <a:spcPct val="50000"/>
              </a:spcBef>
            </a:pPr>
            <a:endParaRPr lang="en-CA" altLang="de-DE" sz="2400"/>
          </a:p>
        </p:txBody>
      </p:sp>
      <p:sp>
        <p:nvSpPr>
          <p:cNvPr id="1027" name="Rectangle 27"/>
          <p:cNvSpPr>
            <a:spLocks noGrp="1" noChangeArrowheads="1"/>
          </p:cNvSpPr>
          <p:nvPr>
            <p:ph type="title"/>
          </p:nvPr>
        </p:nvSpPr>
        <p:spPr bwMode="auto">
          <a:xfrm>
            <a:off x="1268413" y="279400"/>
            <a:ext cx="7461250"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smtClean="0"/>
              <a:t>SU FGG 3</a:t>
            </a:r>
            <a:endParaRPr lang="en-GB" altLang="de-DE" smtClean="0"/>
          </a:p>
        </p:txBody>
      </p:sp>
      <p:sp>
        <p:nvSpPr>
          <p:cNvPr id="1028" name="Rectangle 28"/>
          <p:cNvSpPr>
            <a:spLocks noGrp="1" noChangeArrowheads="1"/>
          </p:cNvSpPr>
          <p:nvPr>
            <p:ph type="body" idx="1"/>
          </p:nvPr>
        </p:nvSpPr>
        <p:spPr bwMode="auto">
          <a:xfrm>
            <a:off x="1285875" y="1449388"/>
            <a:ext cx="7475538" cy="471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dirty="0" smtClean="0"/>
              <a:t>Klicken Sie, um die Formate des Vorlagentextes zu bearbeiten</a:t>
            </a:r>
          </a:p>
          <a:p>
            <a:pPr lvl="1"/>
            <a:r>
              <a:rPr lang="en-GB" altLang="de-DE" dirty="0" err="1" smtClean="0"/>
              <a:t>Zweite</a:t>
            </a:r>
            <a:r>
              <a:rPr lang="en-GB" altLang="de-DE" dirty="0" smtClean="0"/>
              <a:t> </a:t>
            </a:r>
            <a:r>
              <a:rPr lang="en-GB" altLang="de-DE" dirty="0" err="1" smtClean="0"/>
              <a:t>Ebene</a:t>
            </a:r>
            <a:endParaRPr lang="en-GB" altLang="de-DE" dirty="0" smtClean="0"/>
          </a:p>
          <a:p>
            <a:pPr lvl="2"/>
            <a:r>
              <a:rPr lang="en-GB" altLang="de-DE" dirty="0" err="1" smtClean="0"/>
              <a:t>Dritte</a:t>
            </a:r>
            <a:r>
              <a:rPr lang="en-GB" altLang="de-DE" dirty="0" smtClean="0"/>
              <a:t> </a:t>
            </a:r>
            <a:r>
              <a:rPr lang="en-GB" altLang="de-DE" dirty="0" err="1" smtClean="0"/>
              <a:t>Ebene</a:t>
            </a:r>
            <a:endParaRPr lang="en-GB" altLang="de-DE" dirty="0" smtClean="0"/>
          </a:p>
          <a:p>
            <a:pPr lvl="3"/>
            <a:r>
              <a:rPr lang="en-GB" altLang="de-DE" dirty="0" err="1" smtClean="0"/>
              <a:t>Vierte</a:t>
            </a:r>
            <a:r>
              <a:rPr lang="en-GB" altLang="de-DE" dirty="0" smtClean="0"/>
              <a:t> </a:t>
            </a:r>
            <a:r>
              <a:rPr lang="en-GB" altLang="de-DE" dirty="0" err="1" smtClean="0"/>
              <a:t>Ebene</a:t>
            </a:r>
            <a:endParaRPr lang="en-GB" altLang="de-DE" dirty="0" smtClean="0"/>
          </a:p>
        </p:txBody>
      </p:sp>
      <p:sp>
        <p:nvSpPr>
          <p:cNvPr id="1029" name="Text Box 33"/>
          <p:cNvSpPr txBox="1">
            <a:spLocks noChangeArrowheads="1"/>
          </p:cNvSpPr>
          <p:nvPr/>
        </p:nvSpPr>
        <p:spPr bwMode="auto">
          <a:xfrm>
            <a:off x="8564563" y="6456363"/>
            <a:ext cx="228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r"/>
            <a:fld id="{94AD3007-52EA-4A01-8BB4-EFD72DEDB38E}" type="slidenum">
              <a:rPr lang="de-CH" altLang="de-DE" sz="900"/>
              <a:pPr algn="r"/>
              <a:t>‹Nr.›</a:t>
            </a:fld>
            <a:endParaRPr lang="de-CH" altLang="de-DE" sz="900"/>
          </a:p>
        </p:txBody>
      </p:sp>
      <p:sp>
        <p:nvSpPr>
          <p:cNvPr id="1030" name="AutoShape 34"/>
          <p:cNvSpPr>
            <a:spLocks noChangeArrowheads="1"/>
          </p:cNvSpPr>
          <p:nvPr/>
        </p:nvSpPr>
        <p:spPr bwMode="auto">
          <a:xfrm>
            <a:off x="1235075" y="6402388"/>
            <a:ext cx="1010828" cy="194756"/>
          </a:xfrm>
          <a:prstGeom prst="octagon">
            <a:avLst>
              <a:gd name="adj" fmla="val 2928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r>
              <a:rPr lang="de-CH" altLang="de-DE" sz="900" b="1" dirty="0"/>
              <a:t>Schweizer </a:t>
            </a:r>
            <a:r>
              <a:rPr lang="de-CH" altLang="de-DE" sz="900" b="1" dirty="0" smtClean="0"/>
              <a:t>Armee</a:t>
            </a:r>
            <a:endParaRPr lang="de-CH" altLang="de-DE" sz="900" b="1" dirty="0"/>
          </a:p>
        </p:txBody>
      </p:sp>
      <p:pic>
        <p:nvPicPr>
          <p:cNvPr id="1031" name="Picture 39" descr="Logo_col_wappen"/>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0363" y="390525"/>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Line 40"/>
          <p:cNvSpPr>
            <a:spLocks noChangeShapeType="1"/>
          </p:cNvSpPr>
          <p:nvPr/>
        </p:nvSpPr>
        <p:spPr bwMode="auto">
          <a:xfrm flipH="1">
            <a:off x="1287463" y="6384925"/>
            <a:ext cx="74961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9" name="AutoShape 34"/>
          <p:cNvSpPr>
            <a:spLocks noChangeArrowheads="1"/>
          </p:cNvSpPr>
          <p:nvPr/>
        </p:nvSpPr>
        <p:spPr bwMode="auto">
          <a:xfrm>
            <a:off x="4280130" y="6396565"/>
            <a:ext cx="1533599" cy="389513"/>
          </a:xfrm>
          <a:prstGeom prst="octagon">
            <a:avLst>
              <a:gd name="adj" fmla="val 2928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r>
              <a:rPr lang="de-CH" altLang="de-DE" sz="900" b="0" dirty="0" smtClean="0">
                <a:solidFill>
                  <a:schemeClr val="tx2"/>
                </a:solidFill>
              </a:rPr>
              <a:t>Einführung Sportausbildung</a:t>
            </a:r>
          </a:p>
          <a:p>
            <a:pPr algn="l"/>
            <a:endParaRPr lang="de-CH" altLang="de-DE" sz="900" dirty="0"/>
          </a:p>
        </p:txBody>
      </p:sp>
    </p:spTree>
  </p:cSld>
  <p:clrMap bg1="lt1" tx1="dk1" bg2="lt2" tx2="dk2" accent1="accent1" accent2="accent2" accent3="accent3" accent4="accent4" accent5="accent5" accent6="accent6" hlink="hlink" folHlink="folHlink"/>
  <p:sldLayoutIdLst>
    <p:sldLayoutId id="2147483795"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Lst>
  <p:timing>
    <p:tnLst>
      <p:par>
        <p:cTn id="1" dur="indefinite" restart="never" nodeType="tmRoot"/>
      </p:par>
    </p:tnLst>
  </p:timing>
  <p:hf sldNum="0" hdr="0" dt="0"/>
  <p:txStyles>
    <p:title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21.jpeg"/><Relationship Id="rId4" Type="http://schemas.openxmlformats.org/officeDocument/2006/relationships/image" Target="../media/image20.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5.jpeg"/><Relationship Id="rId5" Type="http://schemas.openxmlformats.org/officeDocument/2006/relationships/image" Target="../media/image24.gif"/><Relationship Id="rId4" Type="http://schemas.openxmlformats.org/officeDocument/2006/relationships/image" Target="../media/image23.jpeg"/></Relationships>
</file>

<file path=ppt/slides/_rels/slide1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8" Type="http://schemas.openxmlformats.org/officeDocument/2006/relationships/image" Target="../media/image9.jpeg"/><Relationship Id="rId13" Type="http://schemas.openxmlformats.org/officeDocument/2006/relationships/image" Target="../media/image13.jpeg"/><Relationship Id="rId3" Type="http://schemas.openxmlformats.org/officeDocument/2006/relationships/image" Target="../media/image4.jpeg"/><Relationship Id="rId7" Type="http://schemas.openxmlformats.org/officeDocument/2006/relationships/image" Target="../media/image8.jpeg"/><Relationship Id="rId12" Type="http://schemas.openxmlformats.org/officeDocument/2006/relationships/image" Target="../media/image12.png"/><Relationship Id="rId17" Type="http://schemas.openxmlformats.org/officeDocument/2006/relationships/image" Target="../media/image16.jpeg"/><Relationship Id="rId2" Type="http://schemas.openxmlformats.org/officeDocument/2006/relationships/notesSlide" Target="../notesSlides/notesSlide8.xml"/><Relationship Id="rId16" Type="http://schemas.openxmlformats.org/officeDocument/2006/relationships/hyperlink" Target="http://www.google.ch/url?sa=i&amp;rct=j&amp;q=&amp;esrc=s&amp;source=images&amp;cd=&amp;cad=rja&amp;uact=8&amp;ved=0ahUKEwjTx9X25oXSAhUEVRQKHYZGBkkQjRwIBw&amp;url=http://mogsli.ch/fr/44-trainerhosen&amp;psig=AFQjCNG-qZiVaNtM_Pxa7YV1kn8MsHteSg&amp;ust=1486825443380793" TargetMode="External"/><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1.jpeg"/><Relationship Id="rId5" Type="http://schemas.openxmlformats.org/officeDocument/2006/relationships/image" Target="../media/image6.png"/><Relationship Id="rId15" Type="http://schemas.openxmlformats.org/officeDocument/2006/relationships/image" Target="../media/image15.jpeg"/><Relationship Id="rId10" Type="http://schemas.openxmlformats.org/officeDocument/2006/relationships/image" Target="../media/image10.jpeg"/><Relationship Id="rId4" Type="http://schemas.openxmlformats.org/officeDocument/2006/relationships/image" Target="../media/image5.jpeg"/><Relationship Id="rId9" Type="http://schemas.openxmlformats.org/officeDocument/2006/relationships/hyperlink" Target="http://www.google.ch/url?sa=i&amp;rct=j&amp;q=&amp;esrc=s&amp;source=images&amp;cd=&amp;cad=rja&amp;uact=8&amp;ved=0ahUKEwjk1YKIhLXRAhWGVRQKHa4cCBYQjRwIBw&amp;url=http://www.ebay.de/itm/Schweizer-Armee-Feldflasche-mit-Alu-Becher-CH-M84-Trinkflasche-mit-Becher-/331542771909&amp;bvm=bv.142059868,d.ZGg&amp;psig=AFQjCNGbpzdOkmtBw6nkvGi9wJQ8VAzkNQ&amp;ust=1484050196819674" TargetMode="External"/><Relationship Id="rId1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670116" y="2348856"/>
            <a:ext cx="7772400" cy="1500187"/>
          </a:xfrm>
        </p:spPr>
        <p:txBody>
          <a:bodyPr anchor="t"/>
          <a:lstStyle/>
          <a:p>
            <a:pPr algn="ctr"/>
            <a:r>
              <a:rPr lang="de-CH" sz="4800" b="1" dirty="0" smtClean="0"/>
              <a:t>Sport </a:t>
            </a:r>
            <a:r>
              <a:rPr lang="de-CH" sz="4800" b="1" dirty="0" err="1" smtClean="0"/>
              <a:t>dans</a:t>
            </a:r>
            <a:r>
              <a:rPr lang="de-CH" sz="4800" b="1" dirty="0" smtClean="0"/>
              <a:t> </a:t>
            </a:r>
            <a:r>
              <a:rPr lang="de-CH" sz="4800" b="1" dirty="0" err="1" smtClean="0"/>
              <a:t>l’école</a:t>
            </a:r>
            <a:r>
              <a:rPr lang="de-CH" sz="4800" b="1" dirty="0" smtClean="0"/>
              <a:t> </a:t>
            </a:r>
            <a:r>
              <a:rPr lang="de-CH" sz="4800" b="1" dirty="0" err="1" smtClean="0"/>
              <a:t>d’officiers</a:t>
            </a:r>
            <a:endParaRPr lang="de-CH" sz="4800" b="1" dirty="0"/>
          </a:p>
        </p:txBody>
      </p:sp>
    </p:spTree>
    <p:extLst>
      <p:ext uri="{BB962C8B-B14F-4D97-AF65-F5344CB8AC3E}">
        <p14:creationId xmlns:p14="http://schemas.microsoft.com/office/powerpoint/2010/main" val="876566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CH" dirty="0" smtClean="0"/>
              <a:t>Comportement</a:t>
            </a:r>
            <a:endParaRPr lang="fr-CH" dirty="0"/>
          </a:p>
        </p:txBody>
      </p:sp>
      <p:sp>
        <p:nvSpPr>
          <p:cNvPr id="20" name="Inhaltsplatzhalter 2"/>
          <p:cNvSpPr txBox="1">
            <a:spLocks/>
          </p:cNvSpPr>
          <p:nvPr/>
        </p:nvSpPr>
        <p:spPr bwMode="auto">
          <a:xfrm>
            <a:off x="1268402" y="992799"/>
            <a:ext cx="7704138" cy="2511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fr-CH" sz="2400" kern="0" dirty="0" smtClean="0">
                <a:solidFill>
                  <a:srgbClr val="000000"/>
                </a:solidFill>
              </a:rPr>
              <a:t>Interdiction absolue de fumer avant, pendant et juste après la leçon de sport</a:t>
            </a:r>
          </a:p>
          <a:p>
            <a:pPr>
              <a:defRPr/>
            </a:pPr>
            <a:endParaRPr lang="fr-CH" sz="2400" kern="0" dirty="0" smtClean="0">
              <a:solidFill>
                <a:srgbClr val="000000"/>
              </a:solidFill>
            </a:endParaRPr>
          </a:p>
          <a:p>
            <a:pPr>
              <a:defRPr/>
            </a:pPr>
            <a:r>
              <a:rPr lang="fr-CH" sz="2400" kern="0" dirty="0" smtClean="0">
                <a:solidFill>
                  <a:srgbClr val="000000"/>
                </a:solidFill>
              </a:rPr>
              <a:t>Engagement à 100% </a:t>
            </a:r>
          </a:p>
          <a:p>
            <a:pPr>
              <a:defRPr/>
            </a:pPr>
            <a:endParaRPr lang="fr-CH" sz="2400" kern="0" dirty="0" smtClean="0">
              <a:solidFill>
                <a:srgbClr val="000000"/>
              </a:solidFill>
            </a:endParaRPr>
          </a:p>
          <a:p>
            <a:pPr>
              <a:defRPr/>
            </a:pPr>
            <a:r>
              <a:rPr lang="fr-CH" sz="2400" kern="0" dirty="0" smtClean="0">
                <a:solidFill>
                  <a:srgbClr val="000000"/>
                </a:solidFill>
              </a:rPr>
              <a:t>Fair-play</a:t>
            </a:r>
            <a:endParaRPr lang="fr-CH" sz="1600" kern="0" dirty="0" smtClean="0">
              <a:solidFill>
                <a:srgbClr val="000000"/>
              </a:solidFill>
            </a:endParaRPr>
          </a:p>
        </p:txBody>
      </p:sp>
      <p:pic>
        <p:nvPicPr>
          <p:cNvPr id="1026" name="Picture 2" descr="C:\Users\U80840771\AppData\Local\Microsoft\Windows\Temporary Internet Files\Content.IE5\03JEKBK7\No_Smoking[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00422" y="1522052"/>
            <a:ext cx="1442629" cy="14529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U80840771\AppData\Local\Microsoft\Windows\Temporary Internet Files\Content.IE5\NGDAN7U0\262396752_1280x96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01604" y="3782721"/>
            <a:ext cx="1811632" cy="135872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U80840771\AppData\Local\Microsoft\Windows\Temporary Internet Files\Content.IE5\MAAXOSMG\coach-yelling-at-athlete-716268[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2167283"/>
            <a:ext cx="1713993" cy="1615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5404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CH" dirty="0" smtClean="0"/>
              <a:t>Blessures due au sport</a:t>
            </a:r>
            <a:endParaRPr lang="fr-CH" dirty="0"/>
          </a:p>
        </p:txBody>
      </p:sp>
      <p:sp>
        <p:nvSpPr>
          <p:cNvPr id="4" name="Inhaltsplatzhalter 2"/>
          <p:cNvSpPr txBox="1">
            <a:spLocks/>
          </p:cNvSpPr>
          <p:nvPr/>
        </p:nvSpPr>
        <p:spPr bwMode="auto">
          <a:xfrm>
            <a:off x="1268402" y="996254"/>
            <a:ext cx="7704138" cy="4727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fr-CH" sz="2400" kern="0" dirty="0">
                <a:solidFill>
                  <a:srgbClr val="000000"/>
                </a:solidFill>
              </a:rPr>
              <a:t>C</a:t>
            </a:r>
            <a:r>
              <a:rPr lang="fr-CH" sz="2400" kern="0" dirty="0" smtClean="0">
                <a:solidFill>
                  <a:srgbClr val="000000"/>
                </a:solidFill>
              </a:rPr>
              <a:t>auses</a:t>
            </a:r>
          </a:p>
          <a:p>
            <a:pPr lvl="1">
              <a:defRPr/>
            </a:pPr>
            <a:r>
              <a:rPr lang="fr-CH" sz="1600" kern="0" dirty="0" smtClean="0">
                <a:solidFill>
                  <a:srgbClr val="000000"/>
                </a:solidFill>
              </a:rPr>
              <a:t>Surmenage / transgression des limites d’entraînement</a:t>
            </a:r>
          </a:p>
          <a:p>
            <a:pPr lvl="1">
              <a:defRPr/>
            </a:pPr>
            <a:r>
              <a:rPr lang="fr-CH" sz="1600" kern="0" dirty="0" smtClean="0">
                <a:solidFill>
                  <a:srgbClr val="000000"/>
                </a:solidFill>
              </a:rPr>
              <a:t>Se surestimer</a:t>
            </a:r>
          </a:p>
          <a:p>
            <a:pPr lvl="1">
              <a:defRPr/>
            </a:pPr>
            <a:r>
              <a:rPr lang="fr-CH" sz="1600" kern="0" dirty="0" smtClean="0">
                <a:solidFill>
                  <a:srgbClr val="000000"/>
                </a:solidFill>
              </a:rPr>
              <a:t>Inattention et fatigue</a:t>
            </a:r>
          </a:p>
          <a:p>
            <a:pPr lvl="1">
              <a:defRPr/>
            </a:pPr>
            <a:r>
              <a:rPr lang="fr-CH" sz="1600" kern="0" dirty="0" smtClean="0">
                <a:solidFill>
                  <a:srgbClr val="000000"/>
                </a:solidFill>
              </a:rPr>
              <a:t>Absence d’échauffement</a:t>
            </a:r>
          </a:p>
          <a:p>
            <a:pPr lvl="1">
              <a:defRPr/>
            </a:pPr>
            <a:r>
              <a:rPr lang="fr-CH" sz="1600" kern="0" dirty="0" smtClean="0">
                <a:solidFill>
                  <a:srgbClr val="000000"/>
                </a:solidFill>
              </a:rPr>
              <a:t>Intervention d’un adversaire </a:t>
            </a:r>
          </a:p>
          <a:p>
            <a:pPr lvl="1">
              <a:defRPr/>
            </a:pPr>
            <a:r>
              <a:rPr lang="fr-CH" sz="1600" kern="0" dirty="0" smtClean="0">
                <a:solidFill>
                  <a:srgbClr val="000000"/>
                </a:solidFill>
              </a:rPr>
              <a:t>Équipement sportif insuffisant / faux</a:t>
            </a:r>
          </a:p>
          <a:p>
            <a:pPr marL="457200" lvl="1" indent="0">
              <a:buNone/>
              <a:defRPr/>
            </a:pPr>
            <a:endParaRPr lang="de-CH" sz="1600" kern="0" dirty="0" smtClean="0">
              <a:solidFill>
                <a:srgbClr val="000000"/>
              </a:solidFill>
            </a:endParaRPr>
          </a:p>
          <a:p>
            <a:pPr>
              <a:defRPr/>
            </a:pPr>
            <a:r>
              <a:rPr lang="fr-CH" sz="2400" kern="0" dirty="0" smtClean="0">
                <a:solidFill>
                  <a:srgbClr val="000000"/>
                </a:solidFill>
                <a:sym typeface="Wingdings" panose="05000000000000000000" pitchFamily="2" charset="2"/>
              </a:rPr>
              <a:t>Mesures thérapeutiques lors de blessures musculaires ou articulaires  règle d’or: RICE </a:t>
            </a:r>
            <a:r>
              <a:rPr lang="fr-CH" sz="1600" kern="0" dirty="0" smtClean="0">
                <a:solidFill>
                  <a:srgbClr val="000000"/>
                </a:solidFill>
                <a:sym typeface="Wingdings" panose="05000000000000000000" pitchFamily="2" charset="2"/>
              </a:rPr>
              <a:t>(anglais)</a:t>
            </a:r>
          </a:p>
          <a:p>
            <a:pPr>
              <a:defRPr/>
            </a:pPr>
            <a:endParaRPr lang="fr-CH" sz="1600" kern="0" dirty="0" smtClean="0">
              <a:solidFill>
                <a:srgbClr val="000000"/>
              </a:solidFill>
            </a:endParaRPr>
          </a:p>
          <a:p>
            <a:pPr lvl="1">
              <a:defRPr/>
            </a:pPr>
            <a:r>
              <a:rPr lang="fr-CH" sz="1600" b="1" kern="0" dirty="0" err="1" smtClean="0">
                <a:solidFill>
                  <a:srgbClr val="000000"/>
                </a:solidFill>
                <a:effectLst>
                  <a:outerShdw blurRad="38100" dist="38100" dir="2700000" algn="tl">
                    <a:srgbClr val="000000">
                      <a:alpha val="43137"/>
                    </a:srgbClr>
                  </a:outerShdw>
                </a:effectLst>
              </a:rPr>
              <a:t>R</a:t>
            </a:r>
            <a:r>
              <a:rPr lang="fr-CH" sz="1600" kern="0" dirty="0" err="1" smtClean="0">
                <a:solidFill>
                  <a:srgbClr val="000000"/>
                </a:solidFill>
                <a:effectLst>
                  <a:outerShdw blurRad="38100" dist="38100" dir="2700000" algn="tl">
                    <a:srgbClr val="000000">
                      <a:alpha val="43137"/>
                    </a:srgbClr>
                  </a:outerShdw>
                </a:effectLst>
              </a:rPr>
              <a:t>est</a:t>
            </a:r>
            <a:r>
              <a:rPr lang="fr-CH" sz="1600" kern="0" dirty="0" smtClean="0">
                <a:solidFill>
                  <a:srgbClr val="000000"/>
                </a:solidFill>
                <a:effectLst>
                  <a:outerShdw blurRad="38100" dist="38100" dir="2700000" algn="tl">
                    <a:srgbClr val="000000">
                      <a:alpha val="43137"/>
                    </a:srgbClr>
                  </a:outerShdw>
                </a:effectLst>
              </a:rPr>
              <a:t>  (repos</a:t>
            </a:r>
            <a:r>
              <a:rPr lang="fr-CH" sz="1600" kern="0" dirty="0" smtClean="0">
                <a:solidFill>
                  <a:srgbClr val="000000"/>
                </a:solidFill>
              </a:rPr>
              <a:t>) </a:t>
            </a:r>
          </a:p>
          <a:p>
            <a:pPr lvl="1">
              <a:defRPr/>
            </a:pPr>
            <a:r>
              <a:rPr lang="fr-CH" sz="1600" b="1" kern="0" dirty="0" err="1" smtClean="0">
                <a:solidFill>
                  <a:srgbClr val="000000"/>
                </a:solidFill>
                <a:effectLst>
                  <a:outerShdw blurRad="38100" dist="38100" dir="2700000" algn="tl">
                    <a:srgbClr val="000000">
                      <a:alpha val="43137"/>
                    </a:srgbClr>
                  </a:outerShdw>
                </a:effectLst>
              </a:rPr>
              <a:t>I</a:t>
            </a:r>
            <a:r>
              <a:rPr lang="fr-CH" sz="1600" kern="0" dirty="0" err="1" smtClean="0">
                <a:solidFill>
                  <a:srgbClr val="000000"/>
                </a:solidFill>
                <a:effectLst>
                  <a:outerShdw blurRad="38100" dist="38100" dir="2700000" algn="tl">
                    <a:srgbClr val="000000">
                      <a:alpha val="43137"/>
                    </a:srgbClr>
                  </a:outerShdw>
                </a:effectLst>
              </a:rPr>
              <a:t>ce</a:t>
            </a:r>
            <a:r>
              <a:rPr lang="fr-CH" sz="1600" kern="0" dirty="0" smtClean="0">
                <a:solidFill>
                  <a:srgbClr val="000000"/>
                </a:solidFill>
                <a:effectLst>
                  <a:outerShdw blurRad="38100" dist="38100" dir="2700000" algn="tl">
                    <a:srgbClr val="000000">
                      <a:alpha val="43137"/>
                    </a:srgbClr>
                  </a:outerShdw>
                </a:effectLst>
              </a:rPr>
              <a:t>     (glace)</a:t>
            </a:r>
            <a:endParaRPr lang="fr-CH" sz="1600" kern="0" dirty="0" smtClean="0">
              <a:solidFill>
                <a:srgbClr val="000000"/>
              </a:solidFill>
            </a:endParaRPr>
          </a:p>
          <a:p>
            <a:pPr lvl="1">
              <a:defRPr/>
            </a:pPr>
            <a:r>
              <a:rPr lang="fr-CH" sz="1600" b="1" kern="0" dirty="0" smtClean="0">
                <a:solidFill>
                  <a:srgbClr val="000000"/>
                </a:solidFill>
                <a:effectLst>
                  <a:outerShdw blurRad="38100" dist="38100" dir="2700000" algn="tl">
                    <a:srgbClr val="000000">
                      <a:alpha val="43137"/>
                    </a:srgbClr>
                  </a:outerShdw>
                </a:effectLst>
              </a:rPr>
              <a:t>C</a:t>
            </a:r>
            <a:r>
              <a:rPr lang="fr-CH" sz="1600" kern="0" dirty="0" smtClean="0">
                <a:solidFill>
                  <a:srgbClr val="000000"/>
                </a:solidFill>
              </a:rPr>
              <a:t>ompression</a:t>
            </a:r>
          </a:p>
          <a:p>
            <a:pPr lvl="1">
              <a:defRPr/>
            </a:pPr>
            <a:r>
              <a:rPr lang="fr-CH" sz="1600" b="1" kern="0" dirty="0" smtClean="0">
                <a:solidFill>
                  <a:srgbClr val="000000"/>
                </a:solidFill>
                <a:effectLst>
                  <a:outerShdw blurRad="38100" dist="38100" dir="2700000" algn="tl">
                    <a:srgbClr val="000000">
                      <a:alpha val="43137"/>
                    </a:srgbClr>
                  </a:outerShdw>
                </a:effectLst>
              </a:rPr>
              <a:t>E</a:t>
            </a:r>
            <a:r>
              <a:rPr lang="fr-CH" sz="1600" kern="0" dirty="0" smtClean="0">
                <a:solidFill>
                  <a:srgbClr val="000000"/>
                </a:solidFill>
                <a:effectLst>
                  <a:outerShdw blurRad="38100" dist="38100" dir="2700000" algn="tl">
                    <a:srgbClr val="000000">
                      <a:alpha val="43137"/>
                    </a:srgbClr>
                  </a:outerShdw>
                </a:effectLst>
              </a:rPr>
              <a:t>lévation </a:t>
            </a:r>
            <a:r>
              <a:rPr lang="fr-CH" sz="1600" kern="0" dirty="0" smtClean="0">
                <a:solidFill>
                  <a:srgbClr val="000000"/>
                </a:solidFill>
              </a:rPr>
              <a:t> + chercher de l’aide</a:t>
            </a:r>
            <a:endParaRPr lang="fr-CH" sz="1600" kern="0" dirty="0">
              <a:solidFill>
                <a:srgbClr val="000000"/>
              </a:solidFill>
            </a:endParaRPr>
          </a:p>
        </p:txBody>
      </p:sp>
    </p:spTree>
    <p:extLst>
      <p:ext uri="{BB962C8B-B14F-4D97-AF65-F5344CB8AC3E}">
        <p14:creationId xmlns:p14="http://schemas.microsoft.com/office/powerpoint/2010/main" val="2113718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Dispenses</a:t>
            </a:r>
            <a:endParaRPr lang="de-CH" dirty="0"/>
          </a:p>
        </p:txBody>
      </p:sp>
      <p:sp>
        <p:nvSpPr>
          <p:cNvPr id="20" name="Inhaltsplatzhalter 2"/>
          <p:cNvSpPr txBox="1">
            <a:spLocks/>
          </p:cNvSpPr>
          <p:nvPr/>
        </p:nvSpPr>
        <p:spPr bwMode="auto">
          <a:xfrm>
            <a:off x="1268413" y="998676"/>
            <a:ext cx="7704138" cy="4308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fr-CH" sz="2400" kern="0" dirty="0" smtClean="0">
                <a:solidFill>
                  <a:srgbClr val="000000"/>
                </a:solidFill>
              </a:rPr>
              <a:t>fixer le rendez-vous chez le médecin/physio si possible sur les séquences de sport </a:t>
            </a:r>
          </a:p>
          <a:p>
            <a:pPr lvl="1">
              <a:defRPr/>
            </a:pPr>
            <a:r>
              <a:rPr lang="fr-CH" sz="1600" kern="0" dirty="0" smtClean="0">
                <a:solidFill>
                  <a:srgbClr val="000000"/>
                </a:solidFill>
              </a:rPr>
              <a:t>Pas de dispense pour les séquences d’enseignement</a:t>
            </a:r>
          </a:p>
          <a:p>
            <a:pPr lvl="1">
              <a:defRPr/>
            </a:pPr>
            <a:endParaRPr lang="fr-CH" sz="2400" kern="0" dirty="0" smtClean="0">
              <a:solidFill>
                <a:srgbClr val="000000"/>
              </a:solidFill>
            </a:endParaRPr>
          </a:p>
          <a:p>
            <a:pPr>
              <a:defRPr/>
            </a:pPr>
            <a:r>
              <a:rPr lang="fr-CH" sz="2400" kern="0" dirty="0" smtClean="0">
                <a:solidFill>
                  <a:srgbClr val="000000"/>
                </a:solidFill>
              </a:rPr>
              <a:t>Entraînement individuel selon programme de physio</a:t>
            </a:r>
          </a:p>
          <a:p>
            <a:pPr lvl="1">
              <a:defRPr/>
            </a:pPr>
            <a:r>
              <a:rPr lang="fr-CH" sz="1600" kern="0" dirty="0" smtClean="0">
                <a:solidFill>
                  <a:srgbClr val="000000"/>
                </a:solidFill>
              </a:rPr>
              <a:t>Présenter la dispense avant la leçon d’éducation physique</a:t>
            </a:r>
          </a:p>
          <a:p>
            <a:pPr lvl="1">
              <a:defRPr/>
            </a:pPr>
            <a:r>
              <a:rPr lang="fr-CH" sz="1600" kern="0" dirty="0" smtClean="0">
                <a:solidFill>
                  <a:srgbClr val="000000"/>
                </a:solidFill>
              </a:rPr>
              <a:t>Entraînement en salle de force – retour au sein de la troupe après l’enseignement.</a:t>
            </a:r>
          </a:p>
          <a:p>
            <a:pPr>
              <a:defRPr/>
            </a:pPr>
            <a:endParaRPr lang="fr-CH" sz="2400" kern="0" dirty="0" smtClean="0">
              <a:solidFill>
                <a:srgbClr val="000000"/>
              </a:solidFill>
            </a:endParaRPr>
          </a:p>
          <a:p>
            <a:pPr>
              <a:defRPr/>
            </a:pPr>
            <a:r>
              <a:rPr lang="fr-CH" sz="2400" kern="0" dirty="0" smtClean="0">
                <a:solidFill>
                  <a:srgbClr val="000000"/>
                </a:solidFill>
              </a:rPr>
              <a:t>Si l’activité physique est impossible, le mil fonctionne comme personnel auxiliaire </a:t>
            </a:r>
          </a:p>
          <a:p>
            <a:pPr lvl="1">
              <a:defRPr/>
            </a:pPr>
            <a:r>
              <a:rPr lang="fr-CH" sz="1600" kern="0" dirty="0" smtClean="0">
                <a:solidFill>
                  <a:srgbClr val="000000"/>
                </a:solidFill>
              </a:rPr>
              <a:t>Tenue Sport (habits chauds – possibilité de compléter avec habits militaires)</a:t>
            </a:r>
            <a:endParaRPr lang="fr-CH" sz="1600" kern="0" dirty="0">
              <a:solidFill>
                <a:srgbClr val="000000"/>
              </a:solidFill>
            </a:endParaRPr>
          </a:p>
        </p:txBody>
      </p:sp>
    </p:spTree>
    <p:extLst>
      <p:ext uri="{BB962C8B-B14F-4D97-AF65-F5344CB8AC3E}">
        <p14:creationId xmlns:p14="http://schemas.microsoft.com/office/powerpoint/2010/main" val="24716509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4" descr="C:\Users\U80840771\AppData\Local\Microsoft\Windows\Temporary Internet Files\Content.IE5\1YHG19D3\Aepplertrinkflasche[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2192" y="3789048"/>
            <a:ext cx="739411" cy="900000"/>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p:txBody>
          <a:bodyPr/>
          <a:lstStyle/>
          <a:p>
            <a:r>
              <a:rPr lang="fr-CH" dirty="0" smtClean="0"/>
              <a:t>Récupération</a:t>
            </a:r>
            <a:endParaRPr lang="fr-CH" dirty="0"/>
          </a:p>
        </p:txBody>
      </p:sp>
      <p:sp>
        <p:nvSpPr>
          <p:cNvPr id="20" name="Inhaltsplatzhalter 2"/>
          <p:cNvSpPr txBox="1">
            <a:spLocks/>
          </p:cNvSpPr>
          <p:nvPr/>
        </p:nvSpPr>
        <p:spPr bwMode="auto">
          <a:xfrm>
            <a:off x="1268402" y="992799"/>
            <a:ext cx="7704138" cy="406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fr-CH" sz="2400" kern="0" dirty="0" smtClean="0">
                <a:solidFill>
                  <a:srgbClr val="000000"/>
                </a:solidFill>
              </a:rPr>
              <a:t>Dormir suffisamment </a:t>
            </a:r>
            <a:r>
              <a:rPr lang="de-CH" sz="2400" kern="0" dirty="0" smtClean="0">
                <a:solidFill>
                  <a:srgbClr val="000000"/>
                </a:solidFill>
              </a:rPr>
              <a:t>(le </a:t>
            </a:r>
            <a:r>
              <a:rPr lang="fr-CH" sz="2400" kern="0" dirty="0" err="1" smtClean="0">
                <a:solidFill>
                  <a:srgbClr val="000000"/>
                </a:solidFill>
              </a:rPr>
              <a:t>week</a:t>
            </a:r>
            <a:r>
              <a:rPr lang="de-CH" sz="2400" kern="0" dirty="0" smtClean="0">
                <a:solidFill>
                  <a:srgbClr val="000000"/>
                </a:solidFill>
              </a:rPr>
              <a:t>-end)</a:t>
            </a:r>
          </a:p>
          <a:p>
            <a:pPr marL="0" indent="0">
              <a:buNone/>
              <a:defRPr/>
            </a:pPr>
            <a:endParaRPr lang="de-CH" sz="2400" kern="0" dirty="0" smtClean="0">
              <a:solidFill>
                <a:srgbClr val="000000"/>
              </a:solidFill>
            </a:endParaRPr>
          </a:p>
          <a:p>
            <a:pPr>
              <a:defRPr/>
            </a:pPr>
            <a:r>
              <a:rPr lang="fr-CH" sz="2400" kern="0" dirty="0" smtClean="0">
                <a:solidFill>
                  <a:srgbClr val="000000"/>
                </a:solidFill>
              </a:rPr>
              <a:t>Alcool</a:t>
            </a:r>
            <a:r>
              <a:rPr lang="de-CH" sz="2400" kern="0" dirty="0" smtClean="0">
                <a:solidFill>
                  <a:srgbClr val="000000"/>
                </a:solidFill>
              </a:rPr>
              <a:t>: à </a:t>
            </a:r>
            <a:r>
              <a:rPr lang="fr-CH" sz="2400" dirty="0" smtClean="0"/>
              <a:t>consommer </a:t>
            </a:r>
          </a:p>
          <a:p>
            <a:pPr marL="0" indent="0">
              <a:buNone/>
              <a:defRPr/>
            </a:pPr>
            <a:r>
              <a:rPr lang="fr-CH" sz="2400" dirty="0" smtClean="0"/>
              <a:t>                avec modération</a:t>
            </a:r>
          </a:p>
          <a:p>
            <a:pPr marL="0" indent="0">
              <a:buNone/>
              <a:defRPr/>
            </a:pPr>
            <a:endParaRPr lang="de-CH" sz="2400" kern="0" dirty="0">
              <a:solidFill>
                <a:srgbClr val="000000"/>
              </a:solidFill>
            </a:endParaRPr>
          </a:p>
          <a:p>
            <a:pPr>
              <a:defRPr/>
            </a:pPr>
            <a:r>
              <a:rPr lang="fr-CH" sz="2400" kern="0" dirty="0" smtClean="0">
                <a:solidFill>
                  <a:srgbClr val="000000"/>
                </a:solidFill>
              </a:rPr>
              <a:t>Boire suffisamment (eau) pendant et après le sport</a:t>
            </a:r>
          </a:p>
          <a:p>
            <a:pPr lvl="1">
              <a:defRPr/>
            </a:pPr>
            <a:r>
              <a:rPr lang="fr-CH" sz="1600" kern="0" dirty="0" smtClean="0">
                <a:solidFill>
                  <a:srgbClr val="000000"/>
                </a:solidFill>
              </a:rPr>
              <a:t>Régulièrement et en petite quantité </a:t>
            </a:r>
          </a:p>
          <a:p>
            <a:pPr lvl="1">
              <a:defRPr/>
            </a:pPr>
            <a:r>
              <a:rPr lang="fr-CH" sz="1600" kern="0" dirty="0" smtClean="0">
                <a:solidFill>
                  <a:srgbClr val="000000"/>
                </a:solidFill>
              </a:rPr>
              <a:t>Avant que le sentiment de soif apparaisse</a:t>
            </a:r>
          </a:p>
          <a:p>
            <a:pPr marL="0" indent="0">
              <a:buNone/>
              <a:defRPr/>
            </a:pPr>
            <a:endParaRPr lang="de-CH" sz="2400" kern="0" dirty="0">
              <a:solidFill>
                <a:srgbClr val="000000"/>
              </a:solidFill>
            </a:endParaRPr>
          </a:p>
          <a:p>
            <a:pPr>
              <a:defRPr/>
            </a:pPr>
            <a:r>
              <a:rPr lang="fr-CH" sz="2400" kern="0" dirty="0" smtClean="0">
                <a:solidFill>
                  <a:srgbClr val="000000"/>
                </a:solidFill>
              </a:rPr>
              <a:t>Petit snack après le sport (si pas de repas) </a:t>
            </a:r>
            <a:endParaRPr lang="fr-CH" sz="2400" kern="0" dirty="0">
              <a:solidFill>
                <a:srgbClr val="000000"/>
              </a:solidFill>
            </a:endParaRPr>
          </a:p>
        </p:txBody>
      </p:sp>
      <p:pic>
        <p:nvPicPr>
          <p:cNvPr id="4098" name="Picture 2" descr="C:\Users\U80840771\AppData\Local\Microsoft\Windows\Temporary Internet Files\Content.IE5\MAAXOSMG\HealthySnack[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9267" y="3789048"/>
            <a:ext cx="861845" cy="9000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U80840771\AppData\Local\Microsoft\Windows\Temporary Internet Files\Content.IE5\1YHG19D3\eureka_bier[1].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92732" y="1767979"/>
            <a:ext cx="1179508" cy="1210961"/>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Gerade Verbindung 10"/>
          <p:cNvCxnSpPr/>
          <p:nvPr/>
        </p:nvCxnSpPr>
        <p:spPr bwMode="auto">
          <a:xfrm>
            <a:off x="5018967" y="1718772"/>
            <a:ext cx="1393820" cy="1170156"/>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2" name="Gerade Verbindung 11"/>
          <p:cNvCxnSpPr/>
          <p:nvPr/>
        </p:nvCxnSpPr>
        <p:spPr bwMode="auto">
          <a:xfrm flipH="1">
            <a:off x="5003896" y="1742877"/>
            <a:ext cx="1458356" cy="1146051"/>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pic>
        <p:nvPicPr>
          <p:cNvPr id="4101" name="Picture 5" descr="C:\Users\U80840771\AppData\Local\Microsoft\Windows\Temporary Internet Files\Content.IE5\2I4KDKVW\malvorlage-schlafen-p14224[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02324" y="614179"/>
            <a:ext cx="1194605" cy="1194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9920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CH" dirty="0" smtClean="0"/>
              <a:t>Pyramide alimentaire </a:t>
            </a:r>
            <a:endParaRPr lang="fr-CH" dirty="0"/>
          </a:p>
        </p:txBody>
      </p:sp>
      <p:pic>
        <p:nvPicPr>
          <p:cNvPr id="3" name="Image 2"/>
          <p:cNvPicPr>
            <a:picLocks noChangeAspect="1"/>
          </p:cNvPicPr>
          <p:nvPr/>
        </p:nvPicPr>
        <p:blipFill>
          <a:blip r:embed="rId3"/>
          <a:stretch>
            <a:fillRect/>
          </a:stretch>
        </p:blipFill>
        <p:spPr>
          <a:xfrm>
            <a:off x="971520" y="790392"/>
            <a:ext cx="6915180" cy="4798896"/>
          </a:xfrm>
          <a:prstGeom prst="rect">
            <a:avLst/>
          </a:prstGeom>
        </p:spPr>
      </p:pic>
      <p:sp>
        <p:nvSpPr>
          <p:cNvPr id="4" name="Rectangle 3"/>
          <p:cNvSpPr/>
          <p:nvPr/>
        </p:nvSpPr>
        <p:spPr bwMode="auto">
          <a:xfrm>
            <a:off x="971520" y="790392"/>
            <a:ext cx="2174568" cy="914400"/>
          </a:xfrm>
          <a:prstGeom prst="rect">
            <a:avLst/>
          </a:prstGeom>
          <a:solidFill>
            <a:schemeClr val="bg1"/>
          </a:solid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CH" sz="12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7918540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80840771\AppData\Local\Microsoft\Windows\Temporary Internet Files\Content.IE5\1YHG19D3\questions-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12" y="998676"/>
            <a:ext cx="4394200" cy="439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6801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type="title"/>
          </p:nvPr>
        </p:nvSpPr>
        <p:spPr>
          <a:xfrm>
            <a:off x="1268412" y="279400"/>
            <a:ext cx="7804188" cy="989013"/>
          </a:xfrm>
        </p:spPr>
        <p:txBody>
          <a:bodyPr/>
          <a:lstStyle/>
          <a:p>
            <a:r>
              <a:rPr lang="fr-CH" dirty="0" smtClean="0"/>
              <a:t>Le sport: plus qu’une activité de loisirs pertinente </a:t>
            </a:r>
            <a:endParaRPr lang="fr-CH" sz="3100" dirty="0"/>
          </a:p>
        </p:txBody>
      </p:sp>
      <p:sp>
        <p:nvSpPr>
          <p:cNvPr id="38" name="Inhaltsplatzhalter 2"/>
          <p:cNvSpPr txBox="1">
            <a:spLocks/>
          </p:cNvSpPr>
          <p:nvPr/>
        </p:nvSpPr>
        <p:spPr>
          <a:xfrm>
            <a:off x="467248" y="44751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39" name="Inhaltsplatzhalter 2"/>
          <p:cNvSpPr txBox="1">
            <a:spLocks/>
          </p:cNvSpPr>
          <p:nvPr/>
        </p:nvSpPr>
        <p:spPr>
          <a:xfrm>
            <a:off x="323232" y="30349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4"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6" name="Titel 1"/>
          <p:cNvSpPr txBox="1">
            <a:spLocks/>
          </p:cNvSpPr>
          <p:nvPr/>
        </p:nvSpPr>
        <p:spPr>
          <a:xfrm>
            <a:off x="395240" y="-153952"/>
            <a:ext cx="8208912" cy="1152128"/>
          </a:xfrm>
          <a:prstGeom prst="rect">
            <a:avLst/>
          </a:prstGeom>
        </p:spPr>
        <p:txBody>
          <a:bodyPr vert="horz" anchor="t">
            <a:noAutofit/>
          </a:bodyPr>
          <a:lstStyle/>
          <a:p>
            <a:pPr lvl="0">
              <a:spcBef>
                <a:spcPct val="0"/>
              </a:spcBef>
              <a:defRPr/>
            </a:pPr>
            <a:endParaRPr lang="de-CH" sz="4000" b="1" spc="-100" dirty="0">
              <a:solidFill>
                <a:schemeClr val="tx2">
                  <a:satMod val="200000"/>
                </a:schemeClr>
              </a:solidFill>
            </a:endParaRPr>
          </a:p>
        </p:txBody>
      </p:sp>
      <p:sp>
        <p:nvSpPr>
          <p:cNvPr id="47" name="Inhaltsplatzhalter 2"/>
          <p:cNvSpPr txBox="1">
            <a:spLocks/>
          </p:cNvSpPr>
          <p:nvPr/>
        </p:nvSpPr>
        <p:spPr>
          <a:xfrm>
            <a:off x="467248" y="78215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48"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6" name="Inhaltsplatzhalter 2"/>
          <p:cNvSpPr txBox="1">
            <a:spLocks/>
          </p:cNvSpPr>
          <p:nvPr/>
        </p:nvSpPr>
        <p:spPr>
          <a:xfrm>
            <a:off x="619648" y="934552"/>
            <a:ext cx="8344544" cy="5374832"/>
          </a:xfrm>
          <a:prstGeom prst="rect">
            <a:avLst/>
          </a:prstGeom>
        </p:spPr>
        <p:txBody>
          <a:bodyPr vert="horz">
            <a:normAutofit/>
          </a:bodyPr>
          <a:lstStyle/>
          <a:p>
            <a:endParaRPr lang="de-CH" sz="2300" b="1" kern="0" dirty="0" smtClean="0"/>
          </a:p>
        </p:txBody>
      </p:sp>
      <p:sp>
        <p:nvSpPr>
          <p:cNvPr id="253" name="Inhaltsplatzhalter 2"/>
          <p:cNvSpPr txBox="1">
            <a:spLocks/>
          </p:cNvSpPr>
          <p:nvPr/>
        </p:nvSpPr>
        <p:spPr bwMode="auto">
          <a:xfrm>
            <a:off x="1268402" y="1268712"/>
            <a:ext cx="7704138" cy="421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marL="411480">
              <a:spcBef>
                <a:spcPts val="700"/>
              </a:spcBef>
              <a:buClr>
                <a:schemeClr val="tx2"/>
              </a:buClr>
              <a:buSzPct val="95000"/>
              <a:buFont typeface="Wingdings" pitchFamily="2" charset="2"/>
              <a:buChar char="Ø"/>
            </a:pPr>
            <a:endParaRPr lang="de-CH" sz="2400" dirty="0" smtClean="0"/>
          </a:p>
          <a:p>
            <a:pPr marL="68580" indent="0">
              <a:spcBef>
                <a:spcPts val="700"/>
              </a:spcBef>
              <a:buClr>
                <a:schemeClr val="tx2"/>
              </a:buClr>
              <a:buSzPct val="95000"/>
              <a:buNone/>
            </a:pPr>
            <a:endParaRPr lang="de-CH" sz="2400" dirty="0" smtClean="0"/>
          </a:p>
          <a:p>
            <a:pPr marL="68580" indent="0">
              <a:spcBef>
                <a:spcPts val="700"/>
              </a:spcBef>
              <a:buClr>
                <a:schemeClr val="tx2"/>
              </a:buClr>
              <a:buSzPct val="95000"/>
              <a:buNone/>
            </a:pPr>
            <a:endParaRPr lang="de-CH" sz="2400" dirty="0"/>
          </a:p>
          <a:p>
            <a:pPr marL="68580" indent="0">
              <a:spcBef>
                <a:spcPts val="700"/>
              </a:spcBef>
              <a:buClr>
                <a:schemeClr val="tx2"/>
              </a:buClr>
              <a:buSzPct val="95000"/>
              <a:buNone/>
            </a:pPr>
            <a:endParaRPr lang="de-CH" sz="2400" dirty="0" smtClean="0"/>
          </a:p>
          <a:p>
            <a:pPr marL="68580" indent="0">
              <a:spcBef>
                <a:spcPts val="700"/>
              </a:spcBef>
              <a:buClr>
                <a:schemeClr val="tx2"/>
              </a:buClr>
              <a:buSzPct val="95000"/>
              <a:buNone/>
            </a:pPr>
            <a:endParaRPr lang="de-CH" sz="2400" dirty="0"/>
          </a:p>
          <a:p>
            <a:pPr marL="68580" indent="0">
              <a:spcBef>
                <a:spcPts val="700"/>
              </a:spcBef>
              <a:buClr>
                <a:schemeClr val="tx2"/>
              </a:buClr>
              <a:buSzPct val="95000"/>
              <a:buNone/>
            </a:pPr>
            <a:endParaRPr lang="de-CH" sz="2400" dirty="0"/>
          </a:p>
          <a:p>
            <a:pPr marL="0" indent="0">
              <a:buNone/>
            </a:pPr>
            <a:r>
              <a:rPr lang="fr-FR" sz="2400" kern="0" dirty="0" smtClean="0">
                <a:solidFill>
                  <a:srgbClr val="000000"/>
                </a:solidFill>
                <a:latin typeface="Arial"/>
              </a:rPr>
              <a:t>La </a:t>
            </a:r>
            <a:r>
              <a:rPr lang="fr-FR" sz="2400" kern="0" dirty="0">
                <a:solidFill>
                  <a:srgbClr val="000000"/>
                </a:solidFill>
                <a:latin typeface="Arial"/>
              </a:rPr>
              <a:t>santé, la capacité de performance et la résistance au stress constituent une partie importante de la qualité de vie. Elles pourront, </a:t>
            </a:r>
            <a:r>
              <a:rPr lang="fr-FR" sz="2400" kern="0" dirty="0">
                <a:solidFill>
                  <a:srgbClr val="000000"/>
                </a:solidFill>
              </a:rPr>
              <a:t>grâce à l'entraînement, </a:t>
            </a:r>
            <a:r>
              <a:rPr lang="fr-FR" sz="2400" kern="0" dirty="0">
                <a:solidFill>
                  <a:srgbClr val="000000"/>
                </a:solidFill>
                <a:latin typeface="Arial"/>
              </a:rPr>
              <a:t>en grande partie se développer, se consolider et se maintenir</a:t>
            </a:r>
            <a:r>
              <a:rPr lang="fr-FR" sz="2400" kern="0" dirty="0" smtClean="0">
                <a:solidFill>
                  <a:srgbClr val="000000"/>
                </a:solidFill>
                <a:latin typeface="Arial"/>
              </a:rPr>
              <a:t>.</a:t>
            </a:r>
            <a:endParaRPr lang="fr-FR" sz="2400" kern="0" dirty="0">
              <a:solidFill>
                <a:srgbClr val="000000"/>
              </a:solidFill>
              <a:latin typeface="Arial"/>
            </a:endParaRPr>
          </a:p>
        </p:txBody>
      </p:sp>
      <p:sp>
        <p:nvSpPr>
          <p:cNvPr id="12" name="Abgerundetes Rechteck 11"/>
          <p:cNvSpPr/>
          <p:nvPr/>
        </p:nvSpPr>
        <p:spPr bwMode="auto">
          <a:xfrm>
            <a:off x="1209675" y="1538748"/>
            <a:ext cx="7682901" cy="1986141"/>
          </a:xfrm>
          <a:prstGeom prst="round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411480">
              <a:spcBef>
                <a:spcPts val="700"/>
              </a:spcBef>
              <a:buClr>
                <a:schemeClr val="tx2"/>
              </a:buClr>
              <a:buSzPct val="95000"/>
            </a:pPr>
            <a:r>
              <a:rPr lang="fr-CH" sz="2400" dirty="0" smtClean="0"/>
              <a:t>Ce qui est sollicité se développe, ce que l’on n’emploie pas </a:t>
            </a:r>
            <a:r>
              <a:rPr lang="fr-CH" sz="2400" dirty="0"/>
              <a:t>cesse de se </a:t>
            </a:r>
            <a:r>
              <a:rPr lang="fr-CH" sz="2400" dirty="0" smtClean="0"/>
              <a:t>développer</a:t>
            </a:r>
            <a:endParaRPr lang="de-CH" sz="2400" dirty="0"/>
          </a:p>
        </p:txBody>
      </p:sp>
      <p:sp>
        <p:nvSpPr>
          <p:cNvPr id="13" name="Abgerundetes Rechteck 12"/>
          <p:cNvSpPr/>
          <p:nvPr/>
        </p:nvSpPr>
        <p:spPr bwMode="auto">
          <a:xfrm>
            <a:off x="1215011" y="3826428"/>
            <a:ext cx="7644801" cy="2148316"/>
          </a:xfrm>
          <a:prstGeom prst="roundRect">
            <a:avLst/>
          </a:prstGeom>
          <a:solidFill>
            <a:srgbClr val="DA4314"/>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fr-CH" sz="1800" b="1" i="1" dirty="0" smtClean="0"/>
              <a:t>La capacité de performance physique constitue la base pour l’aptitude à supporter la charge des engagements militaires et à fournir la performance souhaitée dans les situations extrêmes. Le </a:t>
            </a:r>
            <a:r>
              <a:rPr lang="fr-CH" sz="1800" b="1" i="1" dirty="0" err="1" smtClean="0"/>
              <a:t>sdt</a:t>
            </a:r>
            <a:r>
              <a:rPr lang="fr-CH" sz="1800" b="1" i="1" dirty="0" smtClean="0"/>
              <a:t> doit être prêt à supporter des désagréments physiques sur une longue période de temps et à remplir un mandat dans des conditions précaires.</a:t>
            </a:r>
            <a:endParaRPr lang="fr-CH" sz="1800" dirty="0"/>
          </a:p>
        </p:txBody>
      </p:sp>
    </p:spTree>
    <p:extLst>
      <p:ext uri="{BB962C8B-B14F-4D97-AF65-F5344CB8AC3E}">
        <p14:creationId xmlns:p14="http://schemas.microsoft.com/office/powerpoint/2010/main" val="2598402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type="title"/>
          </p:nvPr>
        </p:nvSpPr>
        <p:spPr>
          <a:xfrm>
            <a:off x="1268412" y="279400"/>
            <a:ext cx="7804188" cy="989013"/>
          </a:xfrm>
        </p:spPr>
        <p:txBody>
          <a:bodyPr/>
          <a:lstStyle/>
          <a:p>
            <a:r>
              <a:rPr lang="fr-CH" dirty="0" smtClean="0"/>
              <a:t>Il n’est jamais trop tard pour reprendre une activité physique! </a:t>
            </a:r>
            <a:endParaRPr lang="fr-CH" sz="3100" dirty="0"/>
          </a:p>
        </p:txBody>
      </p:sp>
      <p:sp>
        <p:nvSpPr>
          <p:cNvPr id="38" name="Inhaltsplatzhalter 2"/>
          <p:cNvSpPr txBox="1">
            <a:spLocks/>
          </p:cNvSpPr>
          <p:nvPr/>
        </p:nvSpPr>
        <p:spPr>
          <a:xfrm>
            <a:off x="467248" y="44751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39" name="Inhaltsplatzhalter 2"/>
          <p:cNvSpPr txBox="1">
            <a:spLocks/>
          </p:cNvSpPr>
          <p:nvPr/>
        </p:nvSpPr>
        <p:spPr>
          <a:xfrm>
            <a:off x="323232" y="30349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4"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6" name="Titel 1"/>
          <p:cNvSpPr txBox="1">
            <a:spLocks/>
          </p:cNvSpPr>
          <p:nvPr/>
        </p:nvSpPr>
        <p:spPr>
          <a:xfrm>
            <a:off x="395240" y="-153952"/>
            <a:ext cx="8208912" cy="1152128"/>
          </a:xfrm>
          <a:prstGeom prst="rect">
            <a:avLst/>
          </a:prstGeom>
        </p:spPr>
        <p:txBody>
          <a:bodyPr vert="horz" anchor="t">
            <a:noAutofit/>
          </a:bodyPr>
          <a:lstStyle/>
          <a:p>
            <a:pPr lvl="0">
              <a:spcBef>
                <a:spcPct val="0"/>
              </a:spcBef>
              <a:defRPr/>
            </a:pPr>
            <a:endParaRPr lang="de-CH" sz="4000" b="1" spc="-100" dirty="0">
              <a:solidFill>
                <a:schemeClr val="tx2">
                  <a:satMod val="200000"/>
                </a:schemeClr>
              </a:solidFill>
            </a:endParaRPr>
          </a:p>
        </p:txBody>
      </p:sp>
      <p:sp>
        <p:nvSpPr>
          <p:cNvPr id="47" name="Inhaltsplatzhalter 2"/>
          <p:cNvSpPr txBox="1">
            <a:spLocks/>
          </p:cNvSpPr>
          <p:nvPr/>
        </p:nvSpPr>
        <p:spPr>
          <a:xfrm>
            <a:off x="467248" y="78215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48"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6" name="Inhaltsplatzhalter 2"/>
          <p:cNvSpPr txBox="1">
            <a:spLocks/>
          </p:cNvSpPr>
          <p:nvPr/>
        </p:nvSpPr>
        <p:spPr>
          <a:xfrm>
            <a:off x="619648" y="934552"/>
            <a:ext cx="8344544" cy="5374832"/>
          </a:xfrm>
          <a:prstGeom prst="rect">
            <a:avLst/>
          </a:prstGeom>
        </p:spPr>
        <p:txBody>
          <a:bodyPr vert="horz">
            <a:normAutofit/>
          </a:bodyPr>
          <a:lstStyle/>
          <a:p>
            <a:endParaRPr lang="de-CH" sz="2300" b="1" kern="0" dirty="0" smtClean="0"/>
          </a:p>
        </p:txBody>
      </p:sp>
      <p:sp>
        <p:nvSpPr>
          <p:cNvPr id="4" name="Textfeld 3"/>
          <p:cNvSpPr txBox="1"/>
          <p:nvPr/>
        </p:nvSpPr>
        <p:spPr>
          <a:xfrm>
            <a:off x="6445250" y="6012968"/>
            <a:ext cx="1367182" cy="215444"/>
          </a:xfrm>
          <a:prstGeom prst="rect">
            <a:avLst/>
          </a:prstGeom>
          <a:noFill/>
        </p:spPr>
        <p:txBody>
          <a:bodyPr wrap="square" rtlCol="0">
            <a:spAutoFit/>
          </a:bodyPr>
          <a:lstStyle/>
          <a:p>
            <a:r>
              <a:rPr lang="de-CH" sz="800" i="1" dirty="0" smtClean="0"/>
              <a:t>Martin &amp; Marti (1989)</a:t>
            </a:r>
            <a:endParaRPr lang="de-CH" sz="800" i="1" dirty="0"/>
          </a:p>
        </p:txBody>
      </p:sp>
      <p:pic>
        <p:nvPicPr>
          <p:cNvPr id="2" name="Image 1"/>
          <p:cNvPicPr>
            <a:picLocks noChangeAspect="1"/>
          </p:cNvPicPr>
          <p:nvPr/>
        </p:nvPicPr>
        <p:blipFill>
          <a:blip r:embed="rId3"/>
          <a:stretch>
            <a:fillRect/>
          </a:stretch>
        </p:blipFill>
        <p:spPr>
          <a:xfrm>
            <a:off x="1273893" y="1673408"/>
            <a:ext cx="6808575" cy="4001248"/>
          </a:xfrm>
          <a:prstGeom prst="rect">
            <a:avLst/>
          </a:prstGeom>
        </p:spPr>
      </p:pic>
    </p:spTree>
    <p:extLst>
      <p:ext uri="{BB962C8B-B14F-4D97-AF65-F5344CB8AC3E}">
        <p14:creationId xmlns:p14="http://schemas.microsoft.com/office/powerpoint/2010/main" val="1187750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CH" dirty="0" smtClean="0">
                <a:solidFill>
                  <a:srgbClr val="7030A0"/>
                </a:solidFill>
              </a:rPr>
              <a:t>Périodicité</a:t>
            </a:r>
            <a:r>
              <a:rPr lang="fr-CH" dirty="0" smtClean="0"/>
              <a:t> </a:t>
            </a:r>
            <a:endParaRPr lang="fr-CH" dirty="0"/>
          </a:p>
        </p:txBody>
      </p:sp>
      <p:graphicFrame>
        <p:nvGraphicFramePr>
          <p:cNvPr id="4" name="Tabelle 3"/>
          <p:cNvGraphicFramePr>
            <a:graphicFrameLocks noGrp="1"/>
          </p:cNvGraphicFramePr>
          <p:nvPr>
            <p:extLst/>
          </p:nvPr>
        </p:nvGraphicFramePr>
        <p:xfrm>
          <a:off x="1268402" y="2258844"/>
          <a:ext cx="6994090" cy="370840"/>
        </p:xfrm>
        <a:graphic>
          <a:graphicData uri="http://schemas.openxmlformats.org/drawingml/2006/table">
            <a:tbl>
              <a:tblPr bandRow="1">
                <a:tableStyleId>{073A0DAA-6AF3-43AB-8588-CEC1D06C72B9}</a:tableStyleId>
              </a:tblPr>
              <a:tblGrid>
                <a:gridCol w="6994090">
                  <a:extLst>
                    <a:ext uri="{9D8B030D-6E8A-4147-A177-3AD203B41FA5}">
                      <a16:colId xmlns:a16="http://schemas.microsoft.com/office/drawing/2014/main" val="20000"/>
                    </a:ext>
                  </a:extLst>
                </a:gridCol>
              </a:tblGrid>
              <a:tr h="370840">
                <a:tc>
                  <a:txBody>
                    <a:bodyPr/>
                    <a:lstStyle/>
                    <a:p>
                      <a:pPr algn="ctr"/>
                      <a:r>
                        <a:rPr lang="de-CH" b="1" dirty="0" smtClean="0"/>
                        <a:t>90 </a:t>
                      </a:r>
                      <a:r>
                        <a:rPr lang="de-CH" b="1" dirty="0" err="1" smtClean="0"/>
                        <a:t>minutes</a:t>
                      </a:r>
                      <a:endParaRPr lang="de-CH" b="1" dirty="0"/>
                    </a:p>
                  </a:txBody>
                  <a:tcPr>
                    <a:solidFill>
                      <a:srgbClr val="99FF66"/>
                    </a:solidFill>
                  </a:tcPr>
                </a:tc>
                <a:extLst>
                  <a:ext uri="{0D108BD9-81ED-4DB2-BD59-A6C34878D82A}">
                    <a16:rowId xmlns:a16="http://schemas.microsoft.com/office/drawing/2014/main" val="10000"/>
                  </a:ext>
                </a:extLst>
              </a:tr>
            </a:tbl>
          </a:graphicData>
        </a:graphic>
      </p:graphicFrame>
      <p:graphicFrame>
        <p:nvGraphicFramePr>
          <p:cNvPr id="6" name="Tabelle 5"/>
          <p:cNvGraphicFramePr>
            <a:graphicFrameLocks noGrp="1"/>
          </p:cNvGraphicFramePr>
          <p:nvPr>
            <p:extLst/>
          </p:nvPr>
        </p:nvGraphicFramePr>
        <p:xfrm>
          <a:off x="1280297" y="3609024"/>
          <a:ext cx="2301571" cy="370840"/>
        </p:xfrm>
        <a:graphic>
          <a:graphicData uri="http://schemas.openxmlformats.org/drawingml/2006/table">
            <a:tbl>
              <a:tblPr firstRow="1" bandRow="1">
                <a:tableStyleId>{5C22544A-7EE6-4342-B048-85BDC9FD1C3A}</a:tableStyleId>
              </a:tblPr>
              <a:tblGrid>
                <a:gridCol w="2301571">
                  <a:extLst>
                    <a:ext uri="{9D8B030D-6E8A-4147-A177-3AD203B41FA5}">
                      <a16:colId xmlns:a16="http://schemas.microsoft.com/office/drawing/2014/main" val="20000"/>
                    </a:ext>
                  </a:extLst>
                </a:gridCol>
              </a:tblGrid>
              <a:tr h="370840">
                <a:tc>
                  <a:txBody>
                    <a:bodyPr/>
                    <a:lstStyle/>
                    <a:p>
                      <a:pPr algn="l"/>
                      <a:r>
                        <a:rPr lang="de-CH" dirty="0" smtClean="0"/>
                        <a:t>30 </a:t>
                      </a:r>
                      <a:r>
                        <a:rPr lang="de-CH" b="1" dirty="0" err="1" smtClean="0"/>
                        <a:t>minutes</a:t>
                      </a:r>
                      <a:endParaRPr lang="de-CH" b="1" dirty="0"/>
                    </a:p>
                  </a:txBody>
                  <a:tcPr>
                    <a:solidFill>
                      <a:srgbClr val="00B0F0"/>
                    </a:solidFill>
                  </a:tcPr>
                </a:tc>
                <a:extLst>
                  <a:ext uri="{0D108BD9-81ED-4DB2-BD59-A6C34878D82A}">
                    <a16:rowId xmlns:a16="http://schemas.microsoft.com/office/drawing/2014/main" val="10000"/>
                  </a:ext>
                </a:extLst>
              </a:tr>
            </a:tbl>
          </a:graphicData>
        </a:graphic>
      </p:graphicFrame>
      <p:graphicFrame>
        <p:nvGraphicFramePr>
          <p:cNvPr id="10" name="Tabelle 9"/>
          <p:cNvGraphicFramePr>
            <a:graphicFrameLocks noGrp="1"/>
          </p:cNvGraphicFramePr>
          <p:nvPr>
            <p:extLst/>
          </p:nvPr>
        </p:nvGraphicFramePr>
        <p:xfrm>
          <a:off x="1268402" y="2798916"/>
          <a:ext cx="6994090" cy="370840"/>
        </p:xfrm>
        <a:graphic>
          <a:graphicData uri="http://schemas.openxmlformats.org/drawingml/2006/table">
            <a:tbl>
              <a:tblPr bandRow="1">
                <a:tableStyleId>{073A0DAA-6AF3-43AB-8588-CEC1D06C72B9}</a:tableStyleId>
              </a:tblPr>
              <a:tblGrid>
                <a:gridCol w="6994090">
                  <a:extLst>
                    <a:ext uri="{9D8B030D-6E8A-4147-A177-3AD203B41FA5}">
                      <a16:colId xmlns:a16="http://schemas.microsoft.com/office/drawing/2014/main" val="20000"/>
                    </a:ext>
                  </a:extLst>
                </a:gridCol>
              </a:tblGrid>
              <a:tr h="370840">
                <a:tc>
                  <a:txBody>
                    <a:bodyPr/>
                    <a:lstStyle/>
                    <a:p>
                      <a:pPr algn="ctr"/>
                      <a:r>
                        <a:rPr lang="de-CH" b="1" dirty="0" smtClean="0"/>
                        <a:t>90 </a:t>
                      </a:r>
                      <a:r>
                        <a:rPr lang="de-CH" b="1" dirty="0" err="1" smtClean="0"/>
                        <a:t>minutes</a:t>
                      </a:r>
                      <a:endParaRPr lang="de-CH" b="1" dirty="0"/>
                    </a:p>
                  </a:txBody>
                  <a:tcPr>
                    <a:solidFill>
                      <a:srgbClr val="99FF66"/>
                    </a:solidFill>
                  </a:tcPr>
                </a:tc>
                <a:extLst>
                  <a:ext uri="{0D108BD9-81ED-4DB2-BD59-A6C34878D82A}">
                    <a16:rowId xmlns:a16="http://schemas.microsoft.com/office/drawing/2014/main" val="10000"/>
                  </a:ext>
                </a:extLst>
              </a:tr>
            </a:tbl>
          </a:graphicData>
        </a:graphic>
      </p:graphicFrame>
      <p:sp>
        <p:nvSpPr>
          <p:cNvPr id="7" name="Inhaltsplatzhalter 2"/>
          <p:cNvSpPr txBox="1">
            <a:spLocks/>
          </p:cNvSpPr>
          <p:nvPr/>
        </p:nvSpPr>
        <p:spPr bwMode="auto">
          <a:xfrm>
            <a:off x="1268402" y="992799"/>
            <a:ext cx="7704138"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marL="0" indent="0">
              <a:buFontTx/>
              <a:buNone/>
              <a:defRPr/>
            </a:pPr>
            <a:r>
              <a:rPr lang="fr-CH" sz="2400" kern="0" dirty="0" smtClean="0">
                <a:solidFill>
                  <a:srgbClr val="000000"/>
                </a:solidFill>
              </a:rPr>
              <a:t>		</a:t>
            </a:r>
          </a:p>
          <a:p>
            <a:pPr marL="0" indent="0">
              <a:buFontTx/>
              <a:buNone/>
              <a:defRPr/>
            </a:pPr>
            <a:r>
              <a:rPr lang="fr-CH" sz="2400" b="1" kern="0" dirty="0" smtClean="0">
                <a:solidFill>
                  <a:srgbClr val="000000"/>
                </a:solidFill>
              </a:rPr>
              <a:t>Par semaine:</a:t>
            </a:r>
          </a:p>
        </p:txBody>
      </p:sp>
      <p:graphicFrame>
        <p:nvGraphicFramePr>
          <p:cNvPr id="11" name="Tabelle 10"/>
          <p:cNvGraphicFramePr>
            <a:graphicFrameLocks noGrp="1"/>
          </p:cNvGraphicFramePr>
          <p:nvPr>
            <p:extLst/>
          </p:nvPr>
        </p:nvGraphicFramePr>
        <p:xfrm>
          <a:off x="1268402" y="4149096"/>
          <a:ext cx="2301571" cy="370840"/>
        </p:xfrm>
        <a:graphic>
          <a:graphicData uri="http://schemas.openxmlformats.org/drawingml/2006/table">
            <a:tbl>
              <a:tblPr firstRow="1" bandRow="1">
                <a:tableStyleId>{5C22544A-7EE6-4342-B048-85BDC9FD1C3A}</a:tableStyleId>
              </a:tblPr>
              <a:tblGrid>
                <a:gridCol w="2301571">
                  <a:extLst>
                    <a:ext uri="{9D8B030D-6E8A-4147-A177-3AD203B41FA5}">
                      <a16:colId xmlns:a16="http://schemas.microsoft.com/office/drawing/2014/main" val="20000"/>
                    </a:ext>
                  </a:extLst>
                </a:gridCol>
              </a:tblGrid>
              <a:tr h="370840">
                <a:tc>
                  <a:txBody>
                    <a:bodyPr/>
                    <a:lstStyle/>
                    <a:p>
                      <a:pPr algn="l"/>
                      <a:r>
                        <a:rPr lang="de-CH" dirty="0" smtClean="0"/>
                        <a:t>30 </a:t>
                      </a:r>
                      <a:r>
                        <a:rPr lang="de-CH" b="1" dirty="0" err="1" smtClean="0"/>
                        <a:t>minutes</a:t>
                      </a:r>
                      <a:endParaRPr lang="de-CH" b="1" dirty="0"/>
                    </a:p>
                  </a:txBody>
                  <a:tcPr>
                    <a:solidFill>
                      <a:srgbClr val="00B0F0"/>
                    </a:solidFill>
                  </a:tcPr>
                </a:tc>
                <a:extLst>
                  <a:ext uri="{0D108BD9-81ED-4DB2-BD59-A6C34878D82A}">
                    <a16:rowId xmlns:a16="http://schemas.microsoft.com/office/drawing/2014/main" val="10000"/>
                  </a:ext>
                </a:extLst>
              </a:tr>
            </a:tbl>
          </a:graphicData>
        </a:graphic>
      </p:graphicFrame>
      <p:sp>
        <p:nvSpPr>
          <p:cNvPr id="14" name="Inhaltsplatzhalter 2"/>
          <p:cNvSpPr txBox="1">
            <a:spLocks/>
          </p:cNvSpPr>
          <p:nvPr/>
        </p:nvSpPr>
        <p:spPr bwMode="auto">
          <a:xfrm>
            <a:off x="3581868" y="5134956"/>
            <a:ext cx="2799741"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buFont typeface="Wingdings" panose="05000000000000000000" pitchFamily="2" charset="2"/>
              <a:buChar char="Ø"/>
              <a:defRPr/>
            </a:pPr>
            <a:r>
              <a:rPr lang="fr-CH" sz="3200" b="1" kern="0" dirty="0" smtClean="0">
                <a:solidFill>
                  <a:srgbClr val="000000"/>
                </a:solidFill>
              </a:rPr>
              <a:t>4 heures</a:t>
            </a:r>
            <a:endParaRPr lang="fr-CH" sz="3200" kern="0" dirty="0">
              <a:solidFill>
                <a:srgbClr val="000000"/>
              </a:solidFill>
            </a:endParaRPr>
          </a:p>
        </p:txBody>
      </p:sp>
    </p:spTree>
    <p:extLst>
      <p:ext uri="{BB962C8B-B14F-4D97-AF65-F5344CB8AC3E}">
        <p14:creationId xmlns:p14="http://schemas.microsoft.com/office/powerpoint/2010/main" val="1619842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err="1" smtClean="0"/>
              <a:t>Contenus</a:t>
            </a:r>
            <a:endParaRPr lang="de-CH" dirty="0"/>
          </a:p>
        </p:txBody>
      </p:sp>
      <p:graphicFrame>
        <p:nvGraphicFramePr>
          <p:cNvPr id="5" name="Tabelle 4"/>
          <p:cNvGraphicFramePr>
            <a:graphicFrameLocks noGrp="1"/>
          </p:cNvGraphicFramePr>
          <p:nvPr>
            <p:extLst>
              <p:ext uri="{D42A27DB-BD31-4B8C-83A1-F6EECF244321}">
                <p14:modId xmlns:p14="http://schemas.microsoft.com/office/powerpoint/2010/main" val="2421481911"/>
              </p:ext>
            </p:extLst>
          </p:nvPr>
        </p:nvGraphicFramePr>
        <p:xfrm>
          <a:off x="1283943" y="1307784"/>
          <a:ext cx="7200960" cy="1873560"/>
        </p:xfrm>
        <a:graphic>
          <a:graphicData uri="http://schemas.openxmlformats.org/drawingml/2006/table">
            <a:tbl>
              <a:tblPr firstRow="1" lastRow="1" bandRow="1">
                <a:tableStyleId>{EB9631B5-78F2-41C9-869B-9F39066F8104}</a:tableStyleId>
              </a:tblPr>
              <a:tblGrid>
                <a:gridCol w="5478324">
                  <a:extLst>
                    <a:ext uri="{9D8B030D-6E8A-4147-A177-3AD203B41FA5}">
                      <a16:colId xmlns:a16="http://schemas.microsoft.com/office/drawing/2014/main" val="20000"/>
                    </a:ext>
                  </a:extLst>
                </a:gridCol>
                <a:gridCol w="1722636">
                  <a:extLst>
                    <a:ext uri="{9D8B030D-6E8A-4147-A177-3AD203B41FA5}">
                      <a16:colId xmlns:a16="http://schemas.microsoft.com/office/drawing/2014/main" val="20001"/>
                    </a:ext>
                  </a:extLst>
                </a:gridCol>
              </a:tblGrid>
              <a:tr h="370840">
                <a:tc>
                  <a:txBody>
                    <a:bodyPr/>
                    <a:lstStyle/>
                    <a:p>
                      <a:r>
                        <a:rPr lang="de-CH" sz="1700" dirty="0" err="1" smtClean="0"/>
                        <a:t>Thèmes</a:t>
                      </a:r>
                      <a:endParaRPr lang="de-CH" sz="1700" dirty="0"/>
                    </a:p>
                  </a:txBody>
                  <a:tcPr>
                    <a:solidFill>
                      <a:srgbClr val="FFC000"/>
                    </a:solidFill>
                  </a:tcPr>
                </a:tc>
                <a:tc>
                  <a:txBody>
                    <a:bodyPr/>
                    <a:lstStyle/>
                    <a:p>
                      <a:pPr algn="ctr"/>
                      <a:r>
                        <a:rPr lang="de-CH" sz="1700" dirty="0" err="1" smtClean="0"/>
                        <a:t>Durée</a:t>
                      </a:r>
                      <a:endParaRPr lang="de-CH" sz="1700" dirty="0"/>
                    </a:p>
                  </a:txBody>
                  <a:tcPr>
                    <a:solidFill>
                      <a:srgbClr val="FFC000"/>
                    </a:solidFill>
                  </a:tcPr>
                </a:tc>
                <a:extLst>
                  <a:ext uri="{0D108BD9-81ED-4DB2-BD59-A6C34878D82A}">
                    <a16:rowId xmlns:a16="http://schemas.microsoft.com/office/drawing/2014/main" val="10000"/>
                  </a:ext>
                </a:extLst>
              </a:tr>
              <a:tr h="370840">
                <a:tc>
                  <a:txBody>
                    <a:bodyPr/>
                    <a:lstStyle/>
                    <a:p>
                      <a:r>
                        <a:rPr lang="de-CH" sz="1700" dirty="0" smtClean="0"/>
                        <a:t>Praktische Grundalgen</a:t>
                      </a:r>
                      <a:endParaRPr lang="de-CH" sz="1700" dirty="0"/>
                    </a:p>
                  </a:txBody>
                  <a:tcPr/>
                </a:tc>
                <a:tc>
                  <a:txBody>
                    <a:bodyPr/>
                    <a:lstStyle/>
                    <a:p>
                      <a:pPr algn="ctr"/>
                      <a:r>
                        <a:rPr lang="de-CH" sz="1700" dirty="0" smtClean="0"/>
                        <a:t>22:30 </a:t>
                      </a:r>
                      <a:r>
                        <a:rPr lang="de-CH" sz="1700" baseline="0" dirty="0" smtClean="0"/>
                        <a:t>h</a:t>
                      </a:r>
                      <a:endParaRPr lang="de-CH" sz="1700" dirty="0"/>
                    </a:p>
                  </a:txBody>
                  <a:tcPr/>
                </a:tc>
                <a:extLst>
                  <a:ext uri="{0D108BD9-81ED-4DB2-BD59-A6C34878D82A}">
                    <a16:rowId xmlns:a16="http://schemas.microsoft.com/office/drawing/2014/main" val="10001"/>
                  </a:ext>
                </a:extLst>
              </a:tr>
              <a:tr h="390200">
                <a:tc>
                  <a:txBody>
                    <a:bodyPr/>
                    <a:lstStyle/>
                    <a:p>
                      <a:r>
                        <a:rPr lang="de-CH" sz="1700" dirty="0" smtClean="0"/>
                        <a:t>Bases </a:t>
                      </a:r>
                      <a:r>
                        <a:rPr lang="de-CH" sz="1700" dirty="0" err="1" smtClean="0"/>
                        <a:t>théoriques</a:t>
                      </a:r>
                      <a:endParaRPr lang="de-CH" sz="1700" dirty="0"/>
                    </a:p>
                  </a:txBody>
                  <a:tcPr/>
                </a:tc>
                <a:tc>
                  <a:txBody>
                    <a:bodyPr/>
                    <a:lstStyle/>
                    <a:p>
                      <a:pPr algn="ctr"/>
                      <a:r>
                        <a:rPr lang="de-CH" sz="1700" dirty="0" smtClean="0"/>
                        <a:t>6:30 h</a:t>
                      </a:r>
                      <a:endParaRPr lang="de-CH" sz="1700" dirty="0"/>
                    </a:p>
                  </a:txBody>
                  <a:tcPr/>
                </a:tc>
                <a:extLst>
                  <a:ext uri="{0D108BD9-81ED-4DB2-BD59-A6C34878D82A}">
                    <a16:rowId xmlns:a16="http://schemas.microsoft.com/office/drawing/2014/main" val="10002"/>
                  </a:ext>
                </a:extLst>
              </a:tr>
              <a:tr h="370840">
                <a:tc>
                  <a:txBody>
                    <a:bodyPr/>
                    <a:lstStyle/>
                    <a:p>
                      <a:r>
                        <a:rPr lang="de-CH" sz="1700" dirty="0" smtClean="0"/>
                        <a:t>Examens (</a:t>
                      </a:r>
                      <a:r>
                        <a:rPr lang="de-CH" sz="1700" dirty="0" err="1" smtClean="0"/>
                        <a:t>pist</a:t>
                      </a:r>
                      <a:r>
                        <a:rPr lang="de-CH" sz="1700" dirty="0" smtClean="0"/>
                        <a:t> </a:t>
                      </a:r>
                      <a:r>
                        <a:rPr lang="de-CH" sz="1700" dirty="0" err="1" smtClean="0"/>
                        <a:t>obst</a:t>
                      </a:r>
                      <a:r>
                        <a:rPr lang="de-CH" sz="1700" baseline="0" dirty="0" smtClean="0"/>
                        <a:t> </a:t>
                      </a:r>
                      <a:r>
                        <a:rPr lang="de-CH" sz="1700" baseline="0" dirty="0" err="1" smtClean="0"/>
                        <a:t>indoor</a:t>
                      </a:r>
                      <a:r>
                        <a:rPr lang="de-CH" sz="1700" baseline="0" dirty="0" smtClean="0"/>
                        <a:t>/</a:t>
                      </a:r>
                      <a:r>
                        <a:rPr lang="de-CH" sz="1700" baseline="0" dirty="0" err="1" smtClean="0"/>
                        <a:t>outdoor</a:t>
                      </a:r>
                      <a:r>
                        <a:rPr lang="de-CH" sz="1700" baseline="0" dirty="0" smtClean="0"/>
                        <a:t>; FTA, test-TCC)</a:t>
                      </a:r>
                      <a:endParaRPr lang="de-CH" sz="1700" dirty="0"/>
                    </a:p>
                  </a:txBody>
                  <a:tcPr/>
                </a:tc>
                <a:tc>
                  <a:txBody>
                    <a:bodyPr/>
                    <a:lstStyle/>
                    <a:p>
                      <a:pPr algn="ctr"/>
                      <a:r>
                        <a:rPr lang="de-CH" sz="1700" dirty="0" smtClean="0"/>
                        <a:t>4:00 h</a:t>
                      </a:r>
                      <a:endParaRPr lang="de-CH" sz="1700" dirty="0"/>
                    </a:p>
                  </a:txBody>
                  <a:tcPr/>
                </a:tc>
                <a:extLst>
                  <a:ext uri="{0D108BD9-81ED-4DB2-BD59-A6C34878D82A}">
                    <a16:rowId xmlns:a16="http://schemas.microsoft.com/office/drawing/2014/main" val="10003"/>
                  </a:ext>
                </a:extLst>
              </a:tr>
              <a:tr h="370840">
                <a:tc>
                  <a:txBody>
                    <a:bodyPr/>
                    <a:lstStyle/>
                    <a:p>
                      <a:endParaRPr lang="de-CH" sz="1700" dirty="0"/>
                    </a:p>
                  </a:txBody>
                  <a:tcPr>
                    <a:lnL>
                      <a:noFill/>
                    </a:lnL>
                  </a:tcPr>
                </a:tc>
                <a:tc>
                  <a:txBody>
                    <a:bodyPr/>
                    <a:lstStyle/>
                    <a:p>
                      <a:pPr algn="ctr"/>
                      <a:r>
                        <a:rPr lang="de-CH" sz="1700" dirty="0" smtClean="0"/>
                        <a:t>33:00 h</a:t>
                      </a:r>
                      <a:endParaRPr lang="de-CH" sz="1700" dirty="0"/>
                    </a:p>
                  </a:txBody>
                  <a:tcPr/>
                </a:tc>
                <a:extLst>
                  <a:ext uri="{0D108BD9-81ED-4DB2-BD59-A6C34878D82A}">
                    <a16:rowId xmlns:a16="http://schemas.microsoft.com/office/drawing/2014/main" val="10004"/>
                  </a:ext>
                </a:extLst>
              </a:tr>
            </a:tbl>
          </a:graphicData>
        </a:graphic>
      </p:graphicFrame>
      <p:sp>
        <p:nvSpPr>
          <p:cNvPr id="8" name="Textfeld 7"/>
          <p:cNvSpPr txBox="1"/>
          <p:nvPr/>
        </p:nvSpPr>
        <p:spPr>
          <a:xfrm>
            <a:off x="1184406" y="808917"/>
            <a:ext cx="5220696" cy="461665"/>
          </a:xfrm>
          <a:prstGeom prst="rect">
            <a:avLst/>
          </a:prstGeom>
          <a:noFill/>
        </p:spPr>
        <p:txBody>
          <a:bodyPr wrap="square" rtlCol="0">
            <a:spAutoFit/>
          </a:bodyPr>
          <a:lstStyle/>
          <a:p>
            <a:pPr algn="l"/>
            <a:r>
              <a:rPr lang="de-CH" sz="2400" b="1" dirty="0" smtClean="0"/>
              <a:t>Formation MSM</a:t>
            </a:r>
            <a:endParaRPr lang="de-CH" sz="2400" b="1" dirty="0"/>
          </a:p>
        </p:txBody>
      </p:sp>
      <p:sp>
        <p:nvSpPr>
          <p:cNvPr id="12" name="Textfeld 11"/>
          <p:cNvSpPr txBox="1"/>
          <p:nvPr/>
        </p:nvSpPr>
        <p:spPr>
          <a:xfrm>
            <a:off x="1184406" y="3187243"/>
            <a:ext cx="5220696" cy="461665"/>
          </a:xfrm>
          <a:prstGeom prst="rect">
            <a:avLst/>
          </a:prstGeom>
          <a:noFill/>
        </p:spPr>
        <p:txBody>
          <a:bodyPr wrap="square" rtlCol="0">
            <a:spAutoFit/>
          </a:bodyPr>
          <a:lstStyle/>
          <a:p>
            <a:pPr algn="l"/>
            <a:r>
              <a:rPr lang="de-CH" sz="2400" b="1" dirty="0" err="1" smtClean="0"/>
              <a:t>Instruction</a:t>
            </a:r>
            <a:r>
              <a:rPr lang="de-CH" sz="2400" b="1" dirty="0" smtClean="0"/>
              <a:t> </a:t>
            </a:r>
            <a:r>
              <a:rPr lang="de-CH" sz="2400" b="1" dirty="0" err="1" smtClean="0"/>
              <a:t>sport</a:t>
            </a:r>
            <a:endParaRPr lang="de-CH" sz="2400" b="1" dirty="0"/>
          </a:p>
        </p:txBody>
      </p:sp>
      <p:graphicFrame>
        <p:nvGraphicFramePr>
          <p:cNvPr id="13" name="Tabelle 12"/>
          <p:cNvGraphicFramePr>
            <a:graphicFrameLocks noGrp="1"/>
          </p:cNvGraphicFramePr>
          <p:nvPr>
            <p:extLst>
              <p:ext uri="{D42A27DB-BD31-4B8C-83A1-F6EECF244321}">
                <p14:modId xmlns:p14="http://schemas.microsoft.com/office/powerpoint/2010/main" val="2749288926"/>
              </p:ext>
            </p:extLst>
          </p:nvPr>
        </p:nvGraphicFramePr>
        <p:xfrm>
          <a:off x="1279656" y="3637304"/>
          <a:ext cx="7200960" cy="2611120"/>
        </p:xfrm>
        <a:graphic>
          <a:graphicData uri="http://schemas.openxmlformats.org/drawingml/2006/table">
            <a:tbl>
              <a:tblPr firstRow="1" bandRow="1">
                <a:tableStyleId>{EB9631B5-78F2-41C9-869B-9F39066F8104}</a:tableStyleId>
              </a:tblPr>
              <a:tblGrid>
                <a:gridCol w="3292344">
                  <a:extLst>
                    <a:ext uri="{9D8B030D-6E8A-4147-A177-3AD203B41FA5}">
                      <a16:colId xmlns:a16="http://schemas.microsoft.com/office/drawing/2014/main" val="20000"/>
                    </a:ext>
                  </a:extLst>
                </a:gridCol>
                <a:gridCol w="1812134">
                  <a:extLst>
                    <a:ext uri="{9D8B030D-6E8A-4147-A177-3AD203B41FA5}">
                      <a16:colId xmlns:a16="http://schemas.microsoft.com/office/drawing/2014/main" val="20001"/>
                    </a:ext>
                  </a:extLst>
                </a:gridCol>
                <a:gridCol w="2096482">
                  <a:extLst>
                    <a:ext uri="{9D8B030D-6E8A-4147-A177-3AD203B41FA5}">
                      <a16:colId xmlns:a16="http://schemas.microsoft.com/office/drawing/2014/main" val="20002"/>
                    </a:ext>
                  </a:extLst>
                </a:gridCol>
              </a:tblGrid>
              <a:tr h="370840">
                <a:tc>
                  <a:txBody>
                    <a:bodyPr/>
                    <a:lstStyle/>
                    <a:p>
                      <a:r>
                        <a:rPr lang="de-CH" sz="1700" dirty="0" err="1" smtClean="0"/>
                        <a:t>Thème</a:t>
                      </a:r>
                      <a:endParaRPr lang="de-CH" sz="1700" dirty="0"/>
                    </a:p>
                  </a:txBody>
                  <a:tcPr>
                    <a:solidFill>
                      <a:srgbClr val="00B050"/>
                    </a:solidFill>
                  </a:tcPr>
                </a:tc>
                <a:tc>
                  <a:txBody>
                    <a:bodyPr/>
                    <a:lstStyle/>
                    <a:p>
                      <a:pPr algn="l"/>
                      <a:r>
                        <a:rPr lang="de-CH" sz="1700" dirty="0" err="1" smtClean="0"/>
                        <a:t>Leçon</a:t>
                      </a:r>
                      <a:r>
                        <a:rPr lang="de-CH" sz="1700" dirty="0" smtClean="0"/>
                        <a:t> </a:t>
                      </a:r>
                      <a:r>
                        <a:rPr lang="de-CH" sz="1700" dirty="0" err="1" smtClean="0"/>
                        <a:t>longue</a:t>
                      </a:r>
                      <a:endParaRPr lang="de-CH" sz="1700" dirty="0"/>
                    </a:p>
                  </a:txBody>
                  <a:tcPr>
                    <a:solidFill>
                      <a:srgbClr val="00B050"/>
                    </a:solidFill>
                  </a:tcPr>
                </a:tc>
                <a:tc>
                  <a:txBody>
                    <a:bodyPr/>
                    <a:lstStyle/>
                    <a:p>
                      <a:pPr algn="l"/>
                      <a:r>
                        <a:rPr lang="de-CH" sz="1700" dirty="0" err="1" smtClean="0"/>
                        <a:t>Leçon</a:t>
                      </a:r>
                      <a:r>
                        <a:rPr lang="de-CH" sz="1700" dirty="0" smtClean="0"/>
                        <a:t> </a:t>
                      </a:r>
                      <a:r>
                        <a:rPr lang="de-CH" sz="1700" dirty="0" err="1" smtClean="0"/>
                        <a:t>courte</a:t>
                      </a:r>
                      <a:endParaRPr lang="de-CH" sz="1700" dirty="0"/>
                    </a:p>
                  </a:txBody>
                  <a:tcPr>
                    <a:solidFill>
                      <a:srgbClr val="00B050"/>
                    </a:solidFill>
                  </a:tcPr>
                </a:tc>
                <a:extLst>
                  <a:ext uri="{0D108BD9-81ED-4DB2-BD59-A6C34878D82A}">
                    <a16:rowId xmlns:a16="http://schemas.microsoft.com/office/drawing/2014/main" val="10000"/>
                  </a:ext>
                </a:extLst>
              </a:tr>
              <a:tr h="370840">
                <a:tc>
                  <a:txBody>
                    <a:bodyPr/>
                    <a:lstStyle/>
                    <a:p>
                      <a:r>
                        <a:rPr lang="de-CH" sz="1700" dirty="0" smtClean="0"/>
                        <a:t>TFA </a:t>
                      </a:r>
                      <a:endParaRPr lang="de-CH" sz="1700" dirty="0"/>
                    </a:p>
                  </a:txBody>
                  <a:tcPr/>
                </a:tc>
                <a:tc>
                  <a:txBody>
                    <a:bodyPr/>
                    <a:lstStyle/>
                    <a:p>
                      <a:pPr algn="ctr"/>
                      <a:r>
                        <a:rPr lang="de-CH" sz="1700" dirty="0" smtClean="0"/>
                        <a:t>2 x</a:t>
                      </a:r>
                      <a:endParaRPr lang="de-CH" sz="1700" dirty="0"/>
                    </a:p>
                  </a:txBody>
                  <a:tcPr/>
                </a:tc>
                <a:tc>
                  <a:txBody>
                    <a:bodyPr/>
                    <a:lstStyle/>
                    <a:p>
                      <a:pPr algn="ctr"/>
                      <a:endParaRPr lang="de-CH" sz="1700" dirty="0"/>
                    </a:p>
                  </a:txBody>
                  <a:tcPr/>
                </a:tc>
                <a:extLst>
                  <a:ext uri="{0D108BD9-81ED-4DB2-BD59-A6C34878D82A}">
                    <a16:rowId xmlns:a16="http://schemas.microsoft.com/office/drawing/2014/main" val="10001"/>
                  </a:ext>
                </a:extLst>
              </a:tr>
              <a:tr h="390200">
                <a:tc>
                  <a:txBody>
                    <a:bodyPr/>
                    <a:lstStyle/>
                    <a:p>
                      <a:r>
                        <a:rPr lang="de-CH" sz="1700" dirty="0" err="1" smtClean="0"/>
                        <a:t>Potentiel</a:t>
                      </a:r>
                      <a:r>
                        <a:rPr lang="de-CH" sz="1700" dirty="0" smtClean="0"/>
                        <a:t> de </a:t>
                      </a:r>
                      <a:r>
                        <a:rPr lang="de-CH" sz="1700" dirty="0" err="1" smtClean="0"/>
                        <a:t>condition</a:t>
                      </a:r>
                      <a:r>
                        <a:rPr lang="de-CH" sz="1700" dirty="0" smtClean="0"/>
                        <a:t> </a:t>
                      </a:r>
                      <a:r>
                        <a:rPr lang="de-CH" sz="1700" dirty="0" err="1" smtClean="0"/>
                        <a:t>physique</a:t>
                      </a:r>
                      <a:r>
                        <a:rPr lang="de-CH" sz="1700" baseline="0" dirty="0" smtClean="0"/>
                        <a:t>:</a:t>
                      </a:r>
                    </a:p>
                    <a:p>
                      <a:pPr marL="285750" indent="-285750">
                        <a:buFont typeface="Arial" panose="020B0604020202020204" pitchFamily="34" charset="0"/>
                        <a:buChar char="•"/>
                      </a:pPr>
                      <a:r>
                        <a:rPr lang="de-CH" sz="1700" baseline="0" dirty="0" err="1" smtClean="0"/>
                        <a:t>force</a:t>
                      </a:r>
                      <a:endParaRPr lang="de-CH" sz="1700" baseline="0" dirty="0" smtClean="0"/>
                    </a:p>
                    <a:p>
                      <a:pPr marL="285750" indent="-285750">
                        <a:buFont typeface="Arial" panose="020B0604020202020204" pitchFamily="34" charset="0"/>
                        <a:buChar char="•"/>
                      </a:pPr>
                      <a:r>
                        <a:rPr lang="de-CH" sz="1700" baseline="0" dirty="0" err="1" smtClean="0"/>
                        <a:t>endurance</a:t>
                      </a:r>
                      <a:endParaRPr lang="de-CH" sz="1700" baseline="0" dirty="0" smtClean="0"/>
                    </a:p>
                    <a:p>
                      <a:pPr marL="285750" indent="-285750">
                        <a:buFont typeface="Arial" panose="020B0604020202020204" pitchFamily="34" charset="0"/>
                        <a:buChar char="•"/>
                      </a:pPr>
                      <a:r>
                        <a:rPr lang="de-CH" sz="1700" i="1" baseline="0" dirty="0" smtClean="0"/>
                        <a:t>Leichtkontakt</a:t>
                      </a:r>
                      <a:endParaRPr lang="de-CH" sz="1700" i="1" dirty="0"/>
                    </a:p>
                  </a:txBody>
                  <a:tcPr/>
                </a:tc>
                <a:tc>
                  <a:txBody>
                    <a:bodyPr/>
                    <a:lstStyle/>
                    <a:p>
                      <a:pPr algn="ctr"/>
                      <a:endParaRPr lang="de-CH" sz="1700" dirty="0" smtClean="0"/>
                    </a:p>
                    <a:p>
                      <a:pPr algn="ctr"/>
                      <a:r>
                        <a:rPr lang="de-CH" sz="1700" dirty="0" smtClean="0"/>
                        <a:t>7 x</a:t>
                      </a:r>
                    </a:p>
                    <a:p>
                      <a:pPr algn="ctr"/>
                      <a:endParaRPr lang="de-CH" sz="1700" dirty="0" smtClean="0"/>
                    </a:p>
                    <a:p>
                      <a:pPr algn="ctr"/>
                      <a:r>
                        <a:rPr lang="de-CH" sz="1700" dirty="0" smtClean="0"/>
                        <a:t>3 x</a:t>
                      </a:r>
                      <a:endParaRPr lang="de-CH" sz="1700" dirty="0"/>
                    </a:p>
                  </a:txBody>
                  <a:tcPr/>
                </a:tc>
                <a:tc>
                  <a:txBody>
                    <a:bodyPr/>
                    <a:lstStyle/>
                    <a:p>
                      <a:pPr algn="ctr"/>
                      <a:endParaRPr lang="de-CH" sz="1700" dirty="0" smtClean="0"/>
                    </a:p>
                    <a:p>
                      <a:pPr algn="ctr"/>
                      <a:r>
                        <a:rPr lang="de-CH" sz="1700" dirty="0" smtClean="0"/>
                        <a:t>7 x</a:t>
                      </a:r>
                    </a:p>
                    <a:p>
                      <a:pPr algn="ctr"/>
                      <a:r>
                        <a:rPr lang="de-CH" sz="1700" dirty="0" smtClean="0"/>
                        <a:t>10 x</a:t>
                      </a:r>
                    </a:p>
                    <a:p>
                      <a:pPr algn="ctr"/>
                      <a:endParaRPr lang="de-CH" sz="1700" dirty="0"/>
                    </a:p>
                  </a:txBody>
                  <a:tcPr/>
                </a:tc>
                <a:extLst>
                  <a:ext uri="{0D108BD9-81ED-4DB2-BD59-A6C34878D82A}">
                    <a16:rowId xmlns:a16="http://schemas.microsoft.com/office/drawing/2014/main" val="10002"/>
                  </a:ext>
                </a:extLst>
              </a:tr>
              <a:tr h="370840">
                <a:tc>
                  <a:txBody>
                    <a:bodyPr/>
                    <a:lstStyle/>
                    <a:p>
                      <a:r>
                        <a:rPr lang="de-CH" sz="1700" dirty="0" err="1" smtClean="0"/>
                        <a:t>jeu</a:t>
                      </a:r>
                      <a:endParaRPr lang="de-CH" sz="1700" dirty="0"/>
                    </a:p>
                  </a:txBody>
                  <a:tcPr/>
                </a:tc>
                <a:tc>
                  <a:txBody>
                    <a:bodyPr/>
                    <a:lstStyle/>
                    <a:p>
                      <a:pPr algn="ctr"/>
                      <a:r>
                        <a:rPr lang="de-CH" sz="1700" dirty="0" smtClean="0"/>
                        <a:t>7 x</a:t>
                      </a:r>
                      <a:endParaRPr lang="de-CH" sz="1700" dirty="0"/>
                    </a:p>
                  </a:txBody>
                  <a:tcPr/>
                </a:tc>
                <a:tc>
                  <a:txBody>
                    <a:bodyPr/>
                    <a:lstStyle/>
                    <a:p>
                      <a:pPr algn="ctr"/>
                      <a:endParaRPr lang="de-CH" sz="1700" dirty="0"/>
                    </a:p>
                  </a:txBody>
                  <a:tcPr/>
                </a:tc>
                <a:extLst>
                  <a:ext uri="{0D108BD9-81ED-4DB2-BD59-A6C34878D82A}">
                    <a16:rowId xmlns:a16="http://schemas.microsoft.com/office/drawing/2014/main" val="10003"/>
                  </a:ext>
                </a:extLst>
              </a:tr>
              <a:tr h="370840">
                <a:tc>
                  <a:txBody>
                    <a:bodyPr/>
                    <a:lstStyle/>
                    <a:p>
                      <a:r>
                        <a:rPr lang="de-CH" sz="1700" dirty="0" smtClean="0"/>
                        <a:t>Course </a:t>
                      </a:r>
                      <a:r>
                        <a:rPr lang="de-CH" sz="1700" dirty="0" err="1" smtClean="0"/>
                        <a:t>d’orientation</a:t>
                      </a:r>
                      <a:endParaRPr lang="de-CH" sz="1700" dirty="0"/>
                    </a:p>
                  </a:txBody>
                  <a:tcPr/>
                </a:tc>
                <a:tc>
                  <a:txBody>
                    <a:bodyPr/>
                    <a:lstStyle/>
                    <a:p>
                      <a:pPr algn="ctr"/>
                      <a:r>
                        <a:rPr lang="de-CH" sz="1700" dirty="0" smtClean="0"/>
                        <a:t>2 x</a:t>
                      </a:r>
                      <a:endParaRPr lang="de-CH" sz="1700" dirty="0"/>
                    </a:p>
                  </a:txBody>
                  <a:tcPr/>
                </a:tc>
                <a:tc>
                  <a:txBody>
                    <a:bodyPr/>
                    <a:lstStyle/>
                    <a:p>
                      <a:pPr algn="ctr"/>
                      <a:endParaRPr lang="de-CH" sz="17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09178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2"/>
          <p:cNvSpPr>
            <a:spLocks noGrp="1"/>
          </p:cNvSpPr>
          <p:nvPr>
            <p:ph type="title"/>
          </p:nvPr>
        </p:nvSpPr>
        <p:spPr/>
        <p:txBody>
          <a:bodyPr/>
          <a:lstStyle/>
          <a:p>
            <a:r>
              <a:rPr lang="de-CH" altLang="fr-FR" dirty="0" err="1" smtClean="0"/>
              <a:t>Contenus</a:t>
            </a:r>
            <a:r>
              <a:rPr lang="de-CH" altLang="fr-FR" dirty="0" smtClean="0"/>
              <a:t> – </a:t>
            </a:r>
            <a:r>
              <a:rPr lang="de-CH" altLang="fr-FR" dirty="0" err="1" smtClean="0"/>
              <a:t>leçons</a:t>
            </a:r>
            <a:r>
              <a:rPr lang="de-CH" altLang="fr-FR" dirty="0" smtClean="0"/>
              <a:t> de 90 min </a:t>
            </a:r>
          </a:p>
        </p:txBody>
      </p:sp>
      <p:sp>
        <p:nvSpPr>
          <p:cNvPr id="2" name="Rechteck 1"/>
          <p:cNvSpPr/>
          <p:nvPr/>
        </p:nvSpPr>
        <p:spPr bwMode="auto">
          <a:xfrm>
            <a:off x="1187624" y="764591"/>
            <a:ext cx="6777682" cy="374095"/>
          </a:xfrm>
          <a:prstGeom prst="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fr-CH" dirty="0">
                <a:solidFill>
                  <a:srgbClr val="000000"/>
                </a:solidFill>
              </a:rPr>
              <a:t>Echauffement</a:t>
            </a:r>
          </a:p>
          <a:p>
            <a:r>
              <a:rPr lang="fr-CH" sz="950" dirty="0">
                <a:solidFill>
                  <a:srgbClr val="000000"/>
                </a:solidFill>
              </a:rPr>
              <a:t>(stimuler circulation - mobilisation articulations – stretching </a:t>
            </a:r>
            <a:r>
              <a:rPr lang="fr-CH" sz="950" dirty="0" err="1">
                <a:solidFill>
                  <a:srgbClr val="000000"/>
                </a:solidFill>
              </a:rPr>
              <a:t>dyna</a:t>
            </a:r>
            <a:r>
              <a:rPr lang="fr-CH" sz="950" dirty="0">
                <a:solidFill>
                  <a:srgbClr val="000000"/>
                </a:solidFill>
              </a:rPr>
              <a:t> - augmentation pulsation - Transition partie principale)</a:t>
            </a:r>
          </a:p>
        </p:txBody>
      </p:sp>
      <p:sp>
        <p:nvSpPr>
          <p:cNvPr id="3" name="Rechteck 2"/>
          <p:cNvSpPr/>
          <p:nvPr/>
        </p:nvSpPr>
        <p:spPr bwMode="auto">
          <a:xfrm>
            <a:off x="8059935" y="764592"/>
            <a:ext cx="648072" cy="37409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20 min</a:t>
            </a:r>
          </a:p>
        </p:txBody>
      </p:sp>
      <p:sp>
        <p:nvSpPr>
          <p:cNvPr id="21" name="Rechteck 20"/>
          <p:cNvSpPr/>
          <p:nvPr/>
        </p:nvSpPr>
        <p:spPr bwMode="auto">
          <a:xfrm>
            <a:off x="1187624" y="5626800"/>
            <a:ext cx="6777682" cy="322536"/>
          </a:xfrm>
          <a:prstGeom prst="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Retour au </a:t>
            </a:r>
            <a:r>
              <a:rPr lang="de-CH" dirty="0" err="1" smtClean="0">
                <a:solidFill>
                  <a:srgbClr val="000000"/>
                </a:solidFill>
              </a:rPr>
              <a:t>calme</a:t>
            </a:r>
            <a:endParaRPr lang="de-CH" dirty="0" smtClean="0">
              <a:solidFill>
                <a:srgbClr val="000000"/>
              </a:solidFill>
            </a:endParaRPr>
          </a:p>
          <a:p>
            <a:r>
              <a:rPr lang="fr-CH" sz="950" dirty="0" smtClean="0">
                <a:solidFill>
                  <a:srgbClr val="000000"/>
                </a:solidFill>
              </a:rPr>
              <a:t>(cool-down </a:t>
            </a:r>
            <a:r>
              <a:rPr lang="fr-CH" sz="950" dirty="0">
                <a:solidFill>
                  <a:srgbClr val="000000"/>
                </a:solidFill>
              </a:rPr>
              <a:t>– ex de détente – étirements par intermittence - relaxation musculaire progressive - massage – relaxation) </a:t>
            </a:r>
            <a:endParaRPr lang="de-CH" sz="950" dirty="0" smtClean="0">
              <a:solidFill>
                <a:srgbClr val="000000"/>
              </a:solidFill>
            </a:endParaRPr>
          </a:p>
        </p:txBody>
      </p:sp>
      <p:sp>
        <p:nvSpPr>
          <p:cNvPr id="22" name="Rechteck 21"/>
          <p:cNvSpPr/>
          <p:nvPr/>
        </p:nvSpPr>
        <p:spPr bwMode="auto">
          <a:xfrm>
            <a:off x="8059935" y="5626800"/>
            <a:ext cx="648072" cy="322536"/>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10 </a:t>
            </a:r>
            <a:r>
              <a:rPr lang="de-CH" dirty="0" smtClean="0">
                <a:solidFill>
                  <a:srgbClr val="000000"/>
                </a:solidFill>
              </a:rPr>
              <a:t>min</a:t>
            </a:r>
            <a:endParaRPr lang="de-CH" dirty="0">
              <a:solidFill>
                <a:srgbClr val="000000"/>
              </a:solidFill>
            </a:endParaRPr>
          </a:p>
        </p:txBody>
      </p:sp>
      <p:sp>
        <p:nvSpPr>
          <p:cNvPr id="23" name="Rechteck 22"/>
          <p:cNvSpPr/>
          <p:nvPr/>
        </p:nvSpPr>
        <p:spPr bwMode="auto">
          <a:xfrm>
            <a:off x="8059935" y="5986847"/>
            <a:ext cx="648072" cy="358537"/>
          </a:xfrm>
          <a:prstGeom prst="rect">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FFFFFF"/>
                </a:solidFill>
              </a:rPr>
              <a:t>90 min</a:t>
            </a:r>
          </a:p>
        </p:txBody>
      </p:sp>
      <p:sp>
        <p:nvSpPr>
          <p:cNvPr id="24" name="Rechteck 23"/>
          <p:cNvSpPr/>
          <p:nvPr/>
        </p:nvSpPr>
        <p:spPr bwMode="auto">
          <a:xfrm>
            <a:off x="1187624" y="1173192"/>
            <a:ext cx="6777682" cy="4416096"/>
          </a:xfrm>
          <a:prstGeom prst="rect">
            <a:avLst/>
          </a:prstGeom>
          <a:no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r>
              <a:rPr lang="de-CH" dirty="0" smtClean="0">
                <a:solidFill>
                  <a:srgbClr val="000000"/>
                </a:solidFill>
              </a:rPr>
              <a:t>Partie </a:t>
            </a:r>
            <a:r>
              <a:rPr lang="de-CH" dirty="0" err="1" smtClean="0">
                <a:solidFill>
                  <a:srgbClr val="000000"/>
                </a:solidFill>
              </a:rPr>
              <a:t>principale</a:t>
            </a:r>
            <a:endParaRPr lang="de-CH" dirty="0" smtClean="0">
              <a:solidFill>
                <a:srgbClr val="000000"/>
              </a:solidFill>
            </a:endParaRPr>
          </a:p>
        </p:txBody>
      </p:sp>
      <p:sp>
        <p:nvSpPr>
          <p:cNvPr id="25" name="Rechteck 24"/>
          <p:cNvSpPr/>
          <p:nvPr/>
        </p:nvSpPr>
        <p:spPr bwMode="auto">
          <a:xfrm>
            <a:off x="8059935" y="1174131"/>
            <a:ext cx="648072" cy="4415158"/>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6</a:t>
            </a:r>
            <a:r>
              <a:rPr lang="de-CH" dirty="0" smtClean="0">
                <a:solidFill>
                  <a:srgbClr val="000000"/>
                </a:solidFill>
              </a:rPr>
              <a:t>0 </a:t>
            </a:r>
            <a:r>
              <a:rPr lang="de-CH" dirty="0">
                <a:solidFill>
                  <a:srgbClr val="000000"/>
                </a:solidFill>
              </a:rPr>
              <a:t>m</a:t>
            </a:r>
            <a:r>
              <a:rPr lang="de-CH" dirty="0" smtClean="0">
                <a:solidFill>
                  <a:srgbClr val="000000"/>
                </a:solidFill>
              </a:rPr>
              <a:t>in</a:t>
            </a:r>
          </a:p>
        </p:txBody>
      </p:sp>
      <p:sp>
        <p:nvSpPr>
          <p:cNvPr id="27" name="Rechteck 26"/>
          <p:cNvSpPr/>
          <p:nvPr/>
        </p:nvSpPr>
        <p:spPr bwMode="auto">
          <a:xfrm>
            <a:off x="7317234" y="6129360"/>
            <a:ext cx="648072" cy="216024"/>
          </a:xfrm>
          <a:prstGeom prst="rect">
            <a:avLst/>
          </a:prstGeom>
          <a:no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algn="r"/>
            <a:r>
              <a:rPr lang="de-CH" dirty="0" smtClean="0">
                <a:solidFill>
                  <a:srgbClr val="000000"/>
                </a:solidFill>
              </a:rPr>
              <a:t>Total:</a:t>
            </a:r>
          </a:p>
        </p:txBody>
      </p:sp>
      <p:sp>
        <p:nvSpPr>
          <p:cNvPr id="30" name="Textfeld 4"/>
          <p:cNvSpPr txBox="1">
            <a:spLocks noChangeArrowheads="1"/>
          </p:cNvSpPr>
          <p:nvPr/>
        </p:nvSpPr>
        <p:spPr bwMode="auto">
          <a:xfrm>
            <a:off x="1259632" y="1456666"/>
            <a:ext cx="6624736" cy="430887"/>
          </a:xfrm>
          <a:prstGeom prst="rect">
            <a:avLst/>
          </a:prstGeom>
          <a:solidFill>
            <a:srgbClr val="00B050"/>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spcBef>
                <a:spcPct val="0"/>
              </a:spcBef>
              <a:buFontTx/>
              <a:buNone/>
            </a:pPr>
            <a:r>
              <a:rPr lang="de-CH" altLang="fr-FR" sz="1100" b="1" dirty="0" smtClean="0">
                <a:solidFill>
                  <a:srgbClr val="FFFFFF"/>
                </a:solidFill>
              </a:rPr>
              <a:t>OS</a:t>
            </a:r>
            <a:br>
              <a:rPr lang="de-CH" altLang="fr-FR" sz="1100" b="1" dirty="0" smtClean="0">
                <a:solidFill>
                  <a:srgbClr val="FFFFFF"/>
                </a:solidFill>
              </a:rPr>
            </a:br>
            <a:r>
              <a:rPr lang="de-CH" altLang="fr-FR" sz="1100" b="1" dirty="0" smtClean="0">
                <a:solidFill>
                  <a:srgbClr val="FFFFFF"/>
                </a:solidFill>
              </a:rPr>
              <a:t>Wo</a:t>
            </a:r>
            <a:endParaRPr lang="de-CH" altLang="fr-FR" sz="1100" b="1" dirty="0">
              <a:solidFill>
                <a:srgbClr val="FFFFFF"/>
              </a:solidFill>
            </a:endParaRPr>
          </a:p>
        </p:txBody>
      </p:sp>
      <p:sp>
        <p:nvSpPr>
          <p:cNvPr id="37" name="Textfeld 14"/>
          <p:cNvSpPr txBox="1">
            <a:spLocks noChangeArrowheads="1"/>
          </p:cNvSpPr>
          <p:nvPr/>
        </p:nvSpPr>
        <p:spPr bwMode="auto">
          <a:xfrm>
            <a:off x="1691680" y="1489903"/>
            <a:ext cx="1232493"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1-3</a:t>
            </a:r>
            <a:endParaRPr lang="de-CH" altLang="fr-FR" sz="1200" dirty="0">
              <a:solidFill>
                <a:srgbClr val="000000"/>
              </a:solidFill>
            </a:endParaRPr>
          </a:p>
        </p:txBody>
      </p:sp>
      <p:sp>
        <p:nvSpPr>
          <p:cNvPr id="8" name="Rechteck 7"/>
          <p:cNvSpPr/>
          <p:nvPr/>
        </p:nvSpPr>
        <p:spPr bwMode="auto">
          <a:xfrm rot="16200000">
            <a:off x="1391410" y="4657157"/>
            <a:ext cx="1050541" cy="449998"/>
          </a:xfrm>
          <a:prstGeom prst="rect">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algn="l"/>
            <a:r>
              <a:rPr lang="de-CH" b="1" dirty="0" smtClean="0">
                <a:solidFill>
                  <a:srgbClr val="FFFFFF"/>
                </a:solidFill>
              </a:rPr>
              <a:t>TFA (3 </a:t>
            </a:r>
            <a:r>
              <a:rPr lang="de-CH" b="1" dirty="0" err="1" smtClean="0">
                <a:solidFill>
                  <a:srgbClr val="FFFFFF"/>
                </a:solidFill>
              </a:rPr>
              <a:t>disciplines</a:t>
            </a:r>
            <a:r>
              <a:rPr lang="de-CH" b="1" dirty="0" smtClean="0">
                <a:solidFill>
                  <a:srgbClr val="FFFFFF"/>
                </a:solidFill>
              </a:rPr>
              <a:t>)</a:t>
            </a:r>
          </a:p>
        </p:txBody>
      </p:sp>
      <p:sp>
        <p:nvSpPr>
          <p:cNvPr id="70" name="Rechteck 69"/>
          <p:cNvSpPr/>
          <p:nvPr/>
        </p:nvSpPr>
        <p:spPr bwMode="auto">
          <a:xfrm>
            <a:off x="1731853" y="3583560"/>
            <a:ext cx="1152145" cy="413274"/>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a:t>t</a:t>
            </a:r>
            <a:r>
              <a:rPr lang="de-CH" dirty="0" err="1" smtClean="0"/>
              <a:t>héorie</a:t>
            </a:r>
            <a:r>
              <a:rPr lang="de-CH" dirty="0" smtClean="0"/>
              <a:t> </a:t>
            </a:r>
          </a:p>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sport</a:t>
            </a:r>
            <a:r>
              <a:rPr lang="de-CH" dirty="0" smtClean="0"/>
              <a:t> 1</a:t>
            </a:r>
            <a:endParaRPr kumimoji="0" lang="de-CH" sz="1200" b="0" i="0" u="none" strike="noStrike" cap="none" normalizeH="0" baseline="0" dirty="0" smtClean="0">
              <a:ln>
                <a:noFill/>
              </a:ln>
              <a:solidFill>
                <a:schemeClr val="tx1"/>
              </a:solidFill>
              <a:effectLst/>
              <a:latin typeface="Arial" charset="0"/>
            </a:endParaRPr>
          </a:p>
        </p:txBody>
      </p:sp>
      <p:sp>
        <p:nvSpPr>
          <p:cNvPr id="32" name="Textfeld 14"/>
          <p:cNvSpPr txBox="1">
            <a:spLocks noChangeArrowheads="1"/>
          </p:cNvSpPr>
          <p:nvPr/>
        </p:nvSpPr>
        <p:spPr bwMode="auto">
          <a:xfrm>
            <a:off x="2924173" y="1489903"/>
            <a:ext cx="1232493"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4-6</a:t>
            </a:r>
            <a:endParaRPr lang="de-CH" altLang="fr-FR" sz="1200" dirty="0">
              <a:solidFill>
                <a:srgbClr val="000000"/>
              </a:solidFill>
            </a:endParaRPr>
          </a:p>
        </p:txBody>
      </p:sp>
      <p:sp>
        <p:nvSpPr>
          <p:cNvPr id="33" name="Textfeld 14"/>
          <p:cNvSpPr txBox="1">
            <a:spLocks noChangeArrowheads="1"/>
          </p:cNvSpPr>
          <p:nvPr/>
        </p:nvSpPr>
        <p:spPr bwMode="auto">
          <a:xfrm>
            <a:off x="4156666" y="1489597"/>
            <a:ext cx="1232493"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7-9</a:t>
            </a:r>
            <a:endParaRPr lang="de-CH" altLang="fr-FR" sz="1200" dirty="0">
              <a:solidFill>
                <a:srgbClr val="000000"/>
              </a:solidFill>
            </a:endParaRPr>
          </a:p>
        </p:txBody>
      </p:sp>
      <p:sp>
        <p:nvSpPr>
          <p:cNvPr id="34" name="Textfeld 14"/>
          <p:cNvSpPr txBox="1">
            <a:spLocks noChangeArrowheads="1"/>
          </p:cNvSpPr>
          <p:nvPr/>
        </p:nvSpPr>
        <p:spPr bwMode="auto">
          <a:xfrm>
            <a:off x="5389159" y="1489903"/>
            <a:ext cx="1232493"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10-12</a:t>
            </a:r>
            <a:endParaRPr lang="de-CH" altLang="fr-FR" sz="1200" dirty="0">
              <a:solidFill>
                <a:srgbClr val="000000"/>
              </a:solidFill>
            </a:endParaRPr>
          </a:p>
        </p:txBody>
      </p:sp>
      <p:sp>
        <p:nvSpPr>
          <p:cNvPr id="35" name="Textfeld 14"/>
          <p:cNvSpPr txBox="1">
            <a:spLocks noChangeArrowheads="1"/>
          </p:cNvSpPr>
          <p:nvPr/>
        </p:nvSpPr>
        <p:spPr bwMode="auto">
          <a:xfrm>
            <a:off x="6621652" y="1489903"/>
            <a:ext cx="1232493"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13-15</a:t>
            </a:r>
            <a:endParaRPr lang="de-CH" altLang="fr-FR" sz="1200" dirty="0">
              <a:solidFill>
                <a:srgbClr val="000000"/>
              </a:solidFill>
            </a:endParaRPr>
          </a:p>
        </p:txBody>
      </p:sp>
      <p:cxnSp>
        <p:nvCxnSpPr>
          <p:cNvPr id="6" name="Gerade Verbindung 5"/>
          <p:cNvCxnSpPr/>
          <p:nvPr/>
        </p:nvCxnSpPr>
        <p:spPr bwMode="auto">
          <a:xfrm>
            <a:off x="1187624" y="4239108"/>
            <a:ext cx="6777682" cy="0"/>
          </a:xfrm>
          <a:prstGeom prst="line">
            <a:avLst/>
          </a:prstGeom>
          <a:solidFill>
            <a:srgbClr val="FFFFCC"/>
          </a:solidFill>
          <a:ln w="57150" cap="flat" cmpd="sng" algn="ctr">
            <a:solidFill>
              <a:schemeClr val="tx1"/>
            </a:solidFill>
            <a:prstDash val="dash"/>
            <a:round/>
            <a:headEnd type="none" w="med" len="med"/>
            <a:tailEnd type="none" w="med" len="med"/>
          </a:ln>
          <a:effectLst/>
        </p:spPr>
      </p:cxnSp>
      <p:sp>
        <p:nvSpPr>
          <p:cNvPr id="36" name="Rechteck 35"/>
          <p:cNvSpPr/>
          <p:nvPr/>
        </p:nvSpPr>
        <p:spPr bwMode="auto">
          <a:xfrm rot="16200000">
            <a:off x="7066803" y="4667964"/>
            <a:ext cx="1050541" cy="432049"/>
          </a:xfrm>
          <a:prstGeom prst="rect">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algn="l"/>
            <a:r>
              <a:rPr lang="de-CH" b="1" dirty="0">
                <a:solidFill>
                  <a:srgbClr val="FFFFFF"/>
                </a:solidFill>
              </a:rPr>
              <a:t>TFA (3 </a:t>
            </a:r>
            <a:r>
              <a:rPr lang="de-CH" b="1" dirty="0" err="1" smtClean="0">
                <a:solidFill>
                  <a:srgbClr val="FFFFFF"/>
                </a:solidFill>
              </a:rPr>
              <a:t>disciplines</a:t>
            </a:r>
            <a:r>
              <a:rPr lang="de-CH" b="1" dirty="0" smtClean="0">
                <a:solidFill>
                  <a:srgbClr val="FFFFFF"/>
                </a:solidFill>
              </a:rPr>
              <a:t>)</a:t>
            </a:r>
          </a:p>
        </p:txBody>
      </p:sp>
      <p:sp>
        <p:nvSpPr>
          <p:cNvPr id="38" name="Rechteck 37"/>
          <p:cNvSpPr/>
          <p:nvPr/>
        </p:nvSpPr>
        <p:spPr bwMode="auto">
          <a:xfrm>
            <a:off x="2956072" y="3582246"/>
            <a:ext cx="1152145" cy="413742"/>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a:t>t</a:t>
            </a:r>
            <a:r>
              <a:rPr lang="de-CH" dirty="0" err="1" smtClean="0"/>
              <a:t>héorie</a:t>
            </a:r>
            <a:endParaRPr lang="de-CH" dirty="0" smtClean="0"/>
          </a:p>
          <a:p>
            <a:r>
              <a:rPr lang="de-CH" dirty="0" err="1"/>
              <a:t>sport</a:t>
            </a:r>
            <a:r>
              <a:rPr lang="de-CH" dirty="0"/>
              <a:t> </a:t>
            </a:r>
            <a:r>
              <a:rPr lang="de-CH" dirty="0" smtClean="0"/>
              <a:t>2</a:t>
            </a:r>
            <a:endParaRPr kumimoji="0" lang="de-CH" sz="1200" b="0" i="0" u="none" strike="noStrike" cap="none" normalizeH="0" baseline="0" dirty="0" smtClean="0">
              <a:ln>
                <a:noFill/>
              </a:ln>
              <a:solidFill>
                <a:schemeClr val="tx1"/>
              </a:solidFill>
              <a:effectLst/>
              <a:latin typeface="Arial" charset="0"/>
            </a:endParaRPr>
          </a:p>
        </p:txBody>
      </p:sp>
      <p:sp>
        <p:nvSpPr>
          <p:cNvPr id="39" name="Rechteck 38"/>
          <p:cNvSpPr/>
          <p:nvPr/>
        </p:nvSpPr>
        <p:spPr bwMode="auto">
          <a:xfrm>
            <a:off x="4202593" y="3582714"/>
            <a:ext cx="1152145" cy="413274"/>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err="1"/>
              <a:t>t</a:t>
            </a:r>
            <a:r>
              <a:rPr lang="de-CH" dirty="0" err="1" smtClean="0"/>
              <a:t>héorie</a:t>
            </a:r>
            <a:endParaRPr lang="de-CH" dirty="0" smtClean="0"/>
          </a:p>
          <a:p>
            <a:r>
              <a:rPr lang="de-CH" dirty="0" err="1"/>
              <a:t>sport</a:t>
            </a:r>
            <a:r>
              <a:rPr lang="de-CH" dirty="0" smtClean="0"/>
              <a:t> 3</a:t>
            </a:r>
            <a:endParaRPr kumimoji="0" lang="de-CH" sz="1200" b="0" i="0" u="none" strike="noStrike" cap="none" normalizeH="0" baseline="0" dirty="0" smtClean="0">
              <a:ln>
                <a:noFill/>
              </a:ln>
              <a:solidFill>
                <a:schemeClr val="tx1"/>
              </a:solidFill>
              <a:effectLst/>
              <a:latin typeface="Arial" charset="0"/>
            </a:endParaRPr>
          </a:p>
        </p:txBody>
      </p:sp>
      <p:sp>
        <p:nvSpPr>
          <p:cNvPr id="40" name="Rechteck 39"/>
          <p:cNvSpPr/>
          <p:nvPr/>
        </p:nvSpPr>
        <p:spPr bwMode="auto">
          <a:xfrm>
            <a:off x="5436887" y="3582246"/>
            <a:ext cx="1152145" cy="413742"/>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err="1" smtClean="0"/>
              <a:t>théorie</a:t>
            </a:r>
            <a:r>
              <a:rPr lang="de-CH" dirty="0" smtClean="0"/>
              <a:t> </a:t>
            </a:r>
          </a:p>
          <a:p>
            <a:r>
              <a:rPr lang="de-CH" dirty="0" err="1" smtClean="0"/>
              <a:t>sport</a:t>
            </a:r>
            <a:r>
              <a:rPr lang="de-CH" dirty="0" smtClean="0"/>
              <a:t> </a:t>
            </a:r>
            <a:r>
              <a:rPr lang="de-CH" dirty="0"/>
              <a:t>4</a:t>
            </a:r>
            <a:endParaRPr kumimoji="0" lang="de-CH" sz="1200" b="0" i="0" u="none" strike="noStrike" cap="none" normalizeH="0" baseline="0" dirty="0" smtClean="0">
              <a:ln>
                <a:noFill/>
              </a:ln>
              <a:solidFill>
                <a:schemeClr val="tx1"/>
              </a:solidFill>
              <a:effectLst/>
              <a:latin typeface="Arial" charset="0"/>
            </a:endParaRPr>
          </a:p>
        </p:txBody>
      </p:sp>
      <p:sp>
        <p:nvSpPr>
          <p:cNvPr id="41" name="Rechteck 40"/>
          <p:cNvSpPr/>
          <p:nvPr/>
        </p:nvSpPr>
        <p:spPr bwMode="auto">
          <a:xfrm>
            <a:off x="1691680" y="3519012"/>
            <a:ext cx="6192687" cy="553400"/>
          </a:xfrm>
          <a:prstGeom prst="rect">
            <a:avLst/>
          </a:prstGeom>
          <a:noFill/>
          <a:ln w="25400" cap="flat" cmpd="sng" algn="ctr">
            <a:solidFill>
              <a:schemeClr val="tx1"/>
            </a:solid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endParaRPr lang="de-CH" dirty="0" smtClean="0">
              <a:solidFill>
                <a:srgbClr val="000000"/>
              </a:solidFill>
            </a:endParaRPr>
          </a:p>
        </p:txBody>
      </p:sp>
      <p:sp>
        <p:nvSpPr>
          <p:cNvPr id="42" name="Rechteck 41"/>
          <p:cNvSpPr/>
          <p:nvPr/>
        </p:nvSpPr>
        <p:spPr bwMode="auto">
          <a:xfrm>
            <a:off x="4206813" y="2931507"/>
            <a:ext cx="540000" cy="54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a:t>p</a:t>
            </a:r>
            <a:r>
              <a:rPr lang="de-CH" dirty="0" err="1" smtClean="0"/>
              <a:t>ist</a:t>
            </a:r>
            <a:r>
              <a:rPr lang="de-CH" dirty="0" smtClean="0"/>
              <a:t> </a:t>
            </a:r>
            <a:r>
              <a:rPr lang="de-CH" dirty="0" err="1" smtClean="0"/>
              <a:t>obst</a:t>
            </a:r>
            <a:endParaRPr lang="de-CH" dirty="0" smtClean="0"/>
          </a:p>
          <a:p>
            <a:pPr marL="0" marR="0" indent="0" algn="ctr" defTabSz="914400" rtl="0" eaLnBrk="0" fontAlgn="base" latinLnBrk="0" hangingPunct="0">
              <a:lnSpc>
                <a:spcPct val="100000"/>
              </a:lnSpc>
              <a:spcBef>
                <a:spcPct val="0"/>
              </a:spcBef>
              <a:spcAft>
                <a:spcPct val="0"/>
              </a:spcAft>
              <a:buClrTx/>
              <a:buSzTx/>
              <a:buFontTx/>
              <a:buNone/>
              <a:tabLst/>
            </a:pPr>
            <a:r>
              <a:rPr lang="de-CH" dirty="0" smtClean="0"/>
              <a:t>halle</a:t>
            </a:r>
            <a:endParaRPr kumimoji="0" lang="de-CH" sz="1200" b="0" i="0" u="none" strike="noStrike" cap="none" normalizeH="0" baseline="0" dirty="0" smtClean="0">
              <a:ln>
                <a:noFill/>
              </a:ln>
              <a:solidFill>
                <a:schemeClr val="tx1"/>
              </a:solidFill>
              <a:effectLst/>
              <a:latin typeface="Arial" charset="0"/>
            </a:endParaRPr>
          </a:p>
        </p:txBody>
      </p:sp>
      <p:sp>
        <p:nvSpPr>
          <p:cNvPr id="43" name="Rechteck 42"/>
          <p:cNvSpPr/>
          <p:nvPr/>
        </p:nvSpPr>
        <p:spPr bwMode="auto">
          <a:xfrm>
            <a:off x="2956145" y="2931435"/>
            <a:ext cx="1152000" cy="540072"/>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a:t>p</a:t>
            </a:r>
            <a:r>
              <a:rPr lang="de-CH" dirty="0" err="1" smtClean="0"/>
              <a:t>ist</a:t>
            </a:r>
            <a:r>
              <a:rPr lang="de-CH" dirty="0" smtClean="0"/>
              <a:t> </a:t>
            </a:r>
            <a:r>
              <a:rPr lang="de-CH" dirty="0" err="1" smtClean="0"/>
              <a:t>obst</a:t>
            </a:r>
            <a:r>
              <a:rPr lang="de-CH" dirty="0" smtClean="0"/>
              <a:t> </a:t>
            </a:r>
            <a:r>
              <a:rPr lang="de-CH" dirty="0" err="1" smtClean="0"/>
              <a:t>terrain</a:t>
            </a:r>
            <a:endParaRPr kumimoji="0" lang="de-CH" sz="1200" b="0" i="0" u="none" strike="noStrike" cap="none" normalizeH="0" baseline="0" dirty="0" smtClean="0">
              <a:ln>
                <a:noFill/>
              </a:ln>
              <a:solidFill>
                <a:schemeClr val="tx1"/>
              </a:solidFill>
              <a:effectLst/>
              <a:latin typeface="Arial" charset="0"/>
            </a:endParaRPr>
          </a:p>
        </p:txBody>
      </p:sp>
      <p:sp>
        <p:nvSpPr>
          <p:cNvPr id="44" name="Rechteck 43"/>
          <p:cNvSpPr/>
          <p:nvPr/>
        </p:nvSpPr>
        <p:spPr bwMode="auto">
          <a:xfrm>
            <a:off x="6658565" y="3583560"/>
            <a:ext cx="540000" cy="413742"/>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Rep.</a:t>
            </a:r>
            <a:endParaRPr kumimoji="0" lang="de-CH" sz="1200" b="0" i="0" u="none" strike="noStrike" cap="none" normalizeH="0" baseline="0" dirty="0" smtClean="0">
              <a:ln>
                <a:noFill/>
              </a:ln>
              <a:solidFill>
                <a:schemeClr val="tx1"/>
              </a:solidFill>
              <a:effectLst/>
              <a:latin typeface="Arial" charset="0"/>
            </a:endParaRPr>
          </a:p>
        </p:txBody>
      </p:sp>
      <p:sp>
        <p:nvSpPr>
          <p:cNvPr id="45" name="Rechteck 44"/>
          <p:cNvSpPr/>
          <p:nvPr/>
        </p:nvSpPr>
        <p:spPr bwMode="auto">
          <a:xfrm>
            <a:off x="4818958" y="2931435"/>
            <a:ext cx="540000" cy="54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TFA (5 D)</a:t>
            </a:r>
            <a:endParaRPr kumimoji="0" lang="de-CH" sz="1200" b="0" i="0" u="none" strike="noStrike" cap="none" normalizeH="0" baseline="0" dirty="0" smtClean="0">
              <a:ln>
                <a:noFill/>
              </a:ln>
              <a:solidFill>
                <a:schemeClr val="tx1"/>
              </a:solidFill>
              <a:effectLst/>
              <a:latin typeface="Arial" charset="0"/>
            </a:endParaRPr>
          </a:p>
        </p:txBody>
      </p:sp>
      <p:sp>
        <p:nvSpPr>
          <p:cNvPr id="46" name="Rechteck 45"/>
          <p:cNvSpPr/>
          <p:nvPr/>
        </p:nvSpPr>
        <p:spPr bwMode="auto">
          <a:xfrm>
            <a:off x="5436887" y="2931435"/>
            <a:ext cx="1152146" cy="54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test</a:t>
            </a:r>
            <a:r>
              <a:rPr lang="de-CH" dirty="0" smtClean="0"/>
              <a:t> TCC</a:t>
            </a:r>
            <a:endParaRPr kumimoji="0" lang="de-CH" sz="1200" b="0" i="0" u="none" strike="noStrike" cap="none" normalizeH="0" baseline="0" dirty="0" smtClean="0">
              <a:ln>
                <a:noFill/>
              </a:ln>
              <a:solidFill>
                <a:schemeClr val="tx1"/>
              </a:solidFill>
              <a:effectLst/>
              <a:latin typeface="Arial" charset="0"/>
            </a:endParaRPr>
          </a:p>
        </p:txBody>
      </p:sp>
      <p:sp>
        <p:nvSpPr>
          <p:cNvPr id="47" name="Rechteck 46"/>
          <p:cNvSpPr/>
          <p:nvPr/>
        </p:nvSpPr>
        <p:spPr bwMode="auto">
          <a:xfrm>
            <a:off x="7268098" y="3582145"/>
            <a:ext cx="540000" cy="413742"/>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Test</a:t>
            </a:r>
            <a:endParaRPr kumimoji="0" lang="de-CH" sz="1200" b="0" i="0" u="none" strike="noStrike" cap="none" normalizeH="0" baseline="0" dirty="0" smtClean="0">
              <a:ln>
                <a:noFill/>
              </a:ln>
              <a:solidFill>
                <a:schemeClr val="tx1"/>
              </a:solidFill>
              <a:effectLst/>
              <a:latin typeface="Arial" charset="0"/>
            </a:endParaRPr>
          </a:p>
        </p:txBody>
      </p:sp>
      <p:sp>
        <p:nvSpPr>
          <p:cNvPr id="48" name="Rechteck 47"/>
          <p:cNvSpPr/>
          <p:nvPr/>
        </p:nvSpPr>
        <p:spPr bwMode="auto">
          <a:xfrm>
            <a:off x="4202593" y="4925927"/>
            <a:ext cx="1152145" cy="413274"/>
          </a:xfrm>
          <a:prstGeom prst="rect">
            <a:avLst/>
          </a:prstGeom>
          <a:solidFill>
            <a:srgbClr val="F4C8AA"/>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a:t>L</a:t>
            </a:r>
            <a:r>
              <a:rPr lang="de-CH" dirty="0" smtClean="0"/>
              <a:t>ight-Kontakt (3)</a:t>
            </a:r>
            <a:endParaRPr kumimoji="0" lang="de-CH" sz="1200" b="0" i="0" u="none" strike="noStrike" cap="none" normalizeH="0" baseline="0" dirty="0" smtClean="0">
              <a:ln>
                <a:noFill/>
              </a:ln>
              <a:solidFill>
                <a:schemeClr val="tx1"/>
              </a:solidFill>
              <a:effectLst/>
              <a:latin typeface="Arial" charset="0"/>
            </a:endParaRPr>
          </a:p>
        </p:txBody>
      </p:sp>
      <p:sp>
        <p:nvSpPr>
          <p:cNvPr id="49" name="Rechteck 48"/>
          <p:cNvSpPr/>
          <p:nvPr/>
        </p:nvSpPr>
        <p:spPr bwMode="auto">
          <a:xfrm>
            <a:off x="2228205" y="4925927"/>
            <a:ext cx="693391" cy="413274"/>
          </a:xfrm>
          <a:prstGeom prst="rect">
            <a:avLst/>
          </a:prstGeom>
          <a:solidFill>
            <a:srgbClr val="F4C8AA"/>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force</a:t>
            </a:r>
            <a:r>
              <a:rPr lang="de-CH" dirty="0" smtClean="0"/>
              <a:t> (2)</a:t>
            </a:r>
            <a:endParaRPr kumimoji="0" lang="de-CH" sz="1200" b="0" i="0" u="none" strike="noStrike" cap="none" normalizeH="0" baseline="0" dirty="0" smtClean="0">
              <a:ln>
                <a:noFill/>
              </a:ln>
              <a:solidFill>
                <a:schemeClr val="tx1"/>
              </a:solidFill>
              <a:effectLst/>
              <a:latin typeface="Arial" charset="0"/>
            </a:endParaRPr>
          </a:p>
        </p:txBody>
      </p:sp>
      <p:sp>
        <p:nvSpPr>
          <p:cNvPr id="50" name="Rechteck 49"/>
          <p:cNvSpPr/>
          <p:nvPr/>
        </p:nvSpPr>
        <p:spPr bwMode="auto">
          <a:xfrm>
            <a:off x="2200596" y="4855864"/>
            <a:ext cx="4421058" cy="553400"/>
          </a:xfrm>
          <a:prstGeom prst="rect">
            <a:avLst/>
          </a:prstGeom>
          <a:noFill/>
          <a:ln w="25400" cap="flat" cmpd="sng" algn="ctr">
            <a:solidFill>
              <a:schemeClr val="tx1"/>
            </a:solidFill>
            <a:prstDash val="sysDot"/>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endParaRPr lang="de-CH" dirty="0" smtClean="0">
              <a:solidFill>
                <a:srgbClr val="000000"/>
              </a:solidFill>
            </a:endParaRPr>
          </a:p>
        </p:txBody>
      </p:sp>
      <p:sp>
        <p:nvSpPr>
          <p:cNvPr id="51" name="Rechteck 50"/>
          <p:cNvSpPr/>
          <p:nvPr/>
        </p:nvSpPr>
        <p:spPr bwMode="auto">
          <a:xfrm>
            <a:off x="2957321" y="4925927"/>
            <a:ext cx="1152000" cy="413274"/>
          </a:xfrm>
          <a:prstGeom prst="rect">
            <a:avLst/>
          </a:prstGeom>
          <a:solidFill>
            <a:srgbClr val="F4C8AA"/>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a:t>c</a:t>
            </a:r>
            <a:r>
              <a:rPr lang="de-CH" dirty="0" err="1" smtClean="0"/>
              <a:t>ircuit</a:t>
            </a:r>
            <a:r>
              <a:rPr lang="de-CH" dirty="0" smtClean="0"/>
              <a:t> de </a:t>
            </a:r>
            <a:r>
              <a:rPr lang="de-CH" dirty="0" err="1" smtClean="0"/>
              <a:t>force</a:t>
            </a:r>
            <a:r>
              <a:rPr lang="de-CH" dirty="0" smtClean="0"/>
              <a:t> (3)</a:t>
            </a:r>
            <a:endParaRPr kumimoji="0" lang="de-CH" sz="1200" b="0" i="0" u="none" strike="noStrike" cap="none" normalizeH="0" baseline="0" dirty="0" smtClean="0">
              <a:ln>
                <a:noFill/>
              </a:ln>
              <a:solidFill>
                <a:schemeClr val="tx1"/>
              </a:solidFill>
              <a:effectLst/>
              <a:latin typeface="Arial" charset="0"/>
            </a:endParaRPr>
          </a:p>
        </p:txBody>
      </p:sp>
      <p:sp>
        <p:nvSpPr>
          <p:cNvPr id="52" name="Rechteck 51"/>
          <p:cNvSpPr/>
          <p:nvPr/>
        </p:nvSpPr>
        <p:spPr bwMode="auto">
          <a:xfrm>
            <a:off x="5438570" y="4925927"/>
            <a:ext cx="1152144" cy="413274"/>
          </a:xfrm>
          <a:prstGeom prst="rect">
            <a:avLst/>
          </a:prstGeom>
          <a:solidFill>
            <a:srgbClr val="F4C8AA"/>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force</a:t>
            </a:r>
            <a:r>
              <a:rPr lang="de-CH" dirty="0" smtClean="0"/>
              <a:t> (2)</a:t>
            </a:r>
            <a:endParaRPr kumimoji="0" lang="de-CH" sz="1200" b="0" i="0" u="none" strike="noStrike" cap="none" normalizeH="0" baseline="0" dirty="0" smtClean="0">
              <a:ln>
                <a:noFill/>
              </a:ln>
              <a:solidFill>
                <a:schemeClr val="tx1"/>
              </a:solidFill>
              <a:effectLst/>
              <a:latin typeface="Arial" charset="0"/>
            </a:endParaRPr>
          </a:p>
        </p:txBody>
      </p:sp>
      <p:sp>
        <p:nvSpPr>
          <p:cNvPr id="54" name="Rechteck 53"/>
          <p:cNvSpPr/>
          <p:nvPr/>
        </p:nvSpPr>
        <p:spPr bwMode="auto">
          <a:xfrm>
            <a:off x="6657734" y="4925927"/>
            <a:ext cx="648000" cy="413274"/>
          </a:xfrm>
          <a:prstGeom prst="rect">
            <a:avLst/>
          </a:prstGeom>
          <a:solidFill>
            <a:srgbClr val="F4C8AA"/>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CO (2)</a:t>
            </a:r>
            <a:endParaRPr kumimoji="0" lang="de-CH" sz="1200" b="0" i="0" u="none" strike="noStrike" cap="none" normalizeH="0" baseline="0" dirty="0" smtClean="0">
              <a:ln>
                <a:noFill/>
              </a:ln>
              <a:solidFill>
                <a:schemeClr val="tx1"/>
              </a:solidFill>
              <a:effectLst/>
              <a:latin typeface="Arial" charset="0"/>
            </a:endParaRPr>
          </a:p>
        </p:txBody>
      </p:sp>
      <p:sp>
        <p:nvSpPr>
          <p:cNvPr id="55" name="Rechteck 54"/>
          <p:cNvSpPr/>
          <p:nvPr/>
        </p:nvSpPr>
        <p:spPr bwMode="auto">
          <a:xfrm>
            <a:off x="5436887" y="4358718"/>
            <a:ext cx="1152145" cy="413274"/>
          </a:xfrm>
          <a:prstGeom prst="rect">
            <a:avLst/>
          </a:prstGeom>
          <a:solidFill>
            <a:srgbClr val="008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Kin-Ball (2)</a:t>
            </a:r>
            <a:endParaRPr kumimoji="0" lang="de-CH" sz="1200" b="0" i="0" u="none" strike="noStrike" cap="none" normalizeH="0" baseline="0" dirty="0" smtClean="0">
              <a:ln>
                <a:noFill/>
              </a:ln>
              <a:solidFill>
                <a:schemeClr val="tx1"/>
              </a:solidFill>
              <a:effectLst/>
              <a:latin typeface="Arial" charset="0"/>
            </a:endParaRPr>
          </a:p>
        </p:txBody>
      </p:sp>
      <p:sp>
        <p:nvSpPr>
          <p:cNvPr id="56" name="Rechteck 55"/>
          <p:cNvSpPr/>
          <p:nvPr/>
        </p:nvSpPr>
        <p:spPr bwMode="auto">
          <a:xfrm>
            <a:off x="2198528" y="4358722"/>
            <a:ext cx="720000" cy="413274"/>
          </a:xfrm>
          <a:prstGeom prst="rect">
            <a:avLst/>
          </a:prstGeom>
          <a:solidFill>
            <a:srgbClr val="008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Tchouk</a:t>
            </a:r>
            <a:r>
              <a:rPr lang="de-CH" dirty="0" smtClean="0"/>
              <a:t>-ball (2)</a:t>
            </a:r>
            <a:endParaRPr kumimoji="0" lang="de-CH" sz="1200" b="0" i="0" u="none" strike="noStrike" cap="none" normalizeH="0" baseline="0" dirty="0" smtClean="0">
              <a:ln>
                <a:noFill/>
              </a:ln>
              <a:solidFill>
                <a:schemeClr val="tx1"/>
              </a:solidFill>
              <a:effectLst/>
              <a:latin typeface="Arial" charset="0"/>
            </a:endParaRPr>
          </a:p>
        </p:txBody>
      </p:sp>
      <p:sp>
        <p:nvSpPr>
          <p:cNvPr id="57" name="Rechteck 56"/>
          <p:cNvSpPr/>
          <p:nvPr/>
        </p:nvSpPr>
        <p:spPr bwMode="auto">
          <a:xfrm>
            <a:off x="2954608" y="4358718"/>
            <a:ext cx="1152145" cy="413274"/>
          </a:xfrm>
          <a:prstGeom prst="rect">
            <a:avLst/>
          </a:prstGeom>
          <a:solidFill>
            <a:srgbClr val="008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Jeu </a:t>
            </a:r>
            <a:r>
              <a:rPr lang="de-CH" dirty="0" err="1" smtClean="0"/>
              <a:t>libre</a:t>
            </a:r>
            <a:r>
              <a:rPr lang="de-CH" dirty="0" smtClean="0"/>
              <a:t> (3)</a:t>
            </a:r>
            <a:endParaRPr kumimoji="0" lang="de-CH" sz="1200" b="0" i="0" u="none" strike="noStrike" cap="none" normalizeH="0" baseline="0" dirty="0" smtClean="0">
              <a:ln>
                <a:noFill/>
              </a:ln>
              <a:solidFill>
                <a:schemeClr val="tx1"/>
              </a:solidFill>
              <a:effectLst/>
              <a:latin typeface="Arial" charset="0"/>
            </a:endParaRPr>
          </a:p>
        </p:txBody>
      </p:sp>
      <p:sp>
        <p:nvSpPr>
          <p:cNvPr id="53" name="Rechteck 52"/>
          <p:cNvSpPr/>
          <p:nvPr/>
        </p:nvSpPr>
        <p:spPr bwMode="auto">
          <a:xfrm>
            <a:off x="1731855" y="1941182"/>
            <a:ext cx="1152145" cy="1127769"/>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a:t>i</a:t>
            </a:r>
            <a:r>
              <a:rPr lang="de-CH" dirty="0" err="1" smtClean="0"/>
              <a:t>ntro</a:t>
            </a:r>
            <a:r>
              <a:rPr lang="de-CH" dirty="0" smtClean="0"/>
              <a:t> </a:t>
            </a:r>
            <a:r>
              <a:rPr lang="de-CH" dirty="0" err="1" smtClean="0"/>
              <a:t>endurance-école</a:t>
            </a:r>
            <a:r>
              <a:rPr lang="de-CH" dirty="0" smtClean="0"/>
              <a:t> de </a:t>
            </a:r>
            <a:r>
              <a:rPr lang="de-CH" dirty="0" err="1" smtClean="0"/>
              <a:t>course</a:t>
            </a:r>
            <a:endParaRPr lang="de-CH" dirty="0" smtClean="0"/>
          </a:p>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force</a:t>
            </a:r>
            <a:r>
              <a:rPr lang="de-CH" dirty="0" smtClean="0"/>
              <a:t> </a:t>
            </a:r>
            <a:r>
              <a:rPr lang="de-CH" dirty="0" err="1" smtClean="0"/>
              <a:t>salle</a:t>
            </a:r>
            <a:r>
              <a:rPr lang="de-CH" dirty="0" smtClean="0"/>
              <a:t> </a:t>
            </a:r>
            <a:r>
              <a:rPr lang="de-CH" dirty="0" err="1" smtClean="0"/>
              <a:t>fitness</a:t>
            </a:r>
            <a:endParaRPr lang="de-CH" dirty="0" smtClean="0"/>
          </a:p>
        </p:txBody>
      </p:sp>
      <p:sp>
        <p:nvSpPr>
          <p:cNvPr id="61" name="Rechteck 60"/>
          <p:cNvSpPr/>
          <p:nvPr/>
        </p:nvSpPr>
        <p:spPr bwMode="auto">
          <a:xfrm>
            <a:off x="1731855" y="3107052"/>
            <a:ext cx="1152145" cy="364455"/>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a:t>CO place d'armes</a:t>
            </a:r>
            <a:endParaRPr kumimoji="0" lang="de-CH" sz="1200" b="0" i="0" u="none" strike="noStrike" cap="none" normalizeH="0" baseline="0" dirty="0" smtClean="0">
              <a:ln>
                <a:noFill/>
              </a:ln>
              <a:solidFill>
                <a:schemeClr val="tx1"/>
              </a:solidFill>
              <a:effectLst/>
              <a:latin typeface="Arial" charset="0"/>
            </a:endParaRPr>
          </a:p>
        </p:txBody>
      </p:sp>
      <p:sp>
        <p:nvSpPr>
          <p:cNvPr id="62" name="Rechteck 61"/>
          <p:cNvSpPr/>
          <p:nvPr/>
        </p:nvSpPr>
        <p:spPr bwMode="auto">
          <a:xfrm>
            <a:off x="2963170" y="1944763"/>
            <a:ext cx="1152145" cy="41327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a:t>d</a:t>
            </a:r>
            <a:r>
              <a:rPr lang="de-CH" dirty="0" err="1" smtClean="0"/>
              <a:t>if</a:t>
            </a:r>
            <a:r>
              <a:rPr lang="de-CH" dirty="0" smtClean="0"/>
              <a:t> </a:t>
            </a:r>
            <a:r>
              <a:rPr lang="de-CH" dirty="0" err="1" smtClean="0"/>
              <a:t>formes</a:t>
            </a:r>
            <a:r>
              <a:rPr lang="de-CH" dirty="0" smtClean="0"/>
              <a:t> de </a:t>
            </a:r>
            <a:r>
              <a:rPr lang="de-CH" dirty="0" err="1" smtClean="0"/>
              <a:t>circuits</a:t>
            </a:r>
            <a:endParaRPr kumimoji="0" lang="de-CH" sz="1200" b="0" i="0" u="none" strike="noStrike" cap="none" normalizeH="0" baseline="0" dirty="0" smtClean="0">
              <a:ln>
                <a:noFill/>
              </a:ln>
              <a:solidFill>
                <a:schemeClr val="tx1"/>
              </a:solidFill>
              <a:effectLst/>
              <a:latin typeface="Arial" charset="0"/>
            </a:endParaRPr>
          </a:p>
        </p:txBody>
      </p:sp>
      <p:sp>
        <p:nvSpPr>
          <p:cNvPr id="63" name="Rechteck 62"/>
          <p:cNvSpPr/>
          <p:nvPr/>
        </p:nvSpPr>
        <p:spPr bwMode="auto">
          <a:xfrm>
            <a:off x="4206813" y="1941182"/>
            <a:ext cx="1152145" cy="41327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fr-CH" dirty="0" smtClean="0"/>
              <a:t>jeux </a:t>
            </a:r>
            <a:r>
              <a:rPr lang="fr-CH" dirty="0"/>
              <a:t>de </a:t>
            </a:r>
            <a:r>
              <a:rPr lang="fr-CH" dirty="0" err="1"/>
              <a:t>cbt</a:t>
            </a:r>
            <a:r>
              <a:rPr lang="fr-CH" dirty="0"/>
              <a:t> </a:t>
            </a:r>
            <a:endParaRPr lang="fr-CH" dirty="0" smtClean="0"/>
          </a:p>
          <a:p>
            <a:r>
              <a:rPr lang="fr-CH" dirty="0" smtClean="0"/>
              <a:t>et </a:t>
            </a:r>
            <a:r>
              <a:rPr lang="fr-CH" dirty="0"/>
              <a:t>de lutte</a:t>
            </a:r>
            <a:endParaRPr kumimoji="0" lang="de-CH" sz="1200" b="0" i="0" u="none" strike="noStrike" cap="none" normalizeH="0" baseline="0" dirty="0" smtClean="0">
              <a:ln>
                <a:noFill/>
              </a:ln>
              <a:solidFill>
                <a:schemeClr val="tx1"/>
              </a:solidFill>
              <a:effectLst/>
              <a:latin typeface="Arial" charset="0"/>
            </a:endParaRPr>
          </a:p>
        </p:txBody>
      </p:sp>
      <p:sp>
        <p:nvSpPr>
          <p:cNvPr id="64" name="Rechteck 63"/>
          <p:cNvSpPr/>
          <p:nvPr/>
        </p:nvSpPr>
        <p:spPr bwMode="auto">
          <a:xfrm>
            <a:off x="4206813" y="2385642"/>
            <a:ext cx="1152145" cy="41327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fr-CH" sz="1050" dirty="0" smtClean="0"/>
              <a:t>poste </a:t>
            </a:r>
            <a:r>
              <a:rPr lang="fr-CH" sz="1050" dirty="0"/>
              <a:t>de travail de coordination</a:t>
            </a:r>
            <a:endParaRPr kumimoji="0" lang="de-CH" sz="1050" b="0" i="0" u="none" strike="noStrike" cap="none" normalizeH="0" baseline="0" dirty="0" smtClean="0">
              <a:ln>
                <a:noFill/>
              </a:ln>
              <a:solidFill>
                <a:schemeClr val="tx1"/>
              </a:solidFill>
              <a:effectLst/>
            </a:endParaRPr>
          </a:p>
        </p:txBody>
      </p:sp>
      <p:sp>
        <p:nvSpPr>
          <p:cNvPr id="65" name="Rechteck 64"/>
          <p:cNvSpPr/>
          <p:nvPr/>
        </p:nvSpPr>
        <p:spPr bwMode="auto">
          <a:xfrm>
            <a:off x="5436888" y="1941182"/>
            <a:ext cx="1152145" cy="41327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fr-CH" sz="1050" dirty="0" smtClean="0"/>
              <a:t>gymnastique </a:t>
            </a:r>
            <a:r>
              <a:rPr lang="fr-CH" sz="1050" dirty="0"/>
              <a:t>au sol et </a:t>
            </a:r>
            <a:r>
              <a:rPr lang="fr-CH" sz="1050" dirty="0" smtClean="0"/>
              <a:t>engins</a:t>
            </a:r>
            <a:endParaRPr kumimoji="0" lang="de-CH" sz="1050" b="0" i="0" u="none" strike="noStrike" cap="none" normalizeH="0" baseline="0" dirty="0" smtClean="0">
              <a:ln>
                <a:noFill/>
              </a:ln>
              <a:solidFill>
                <a:schemeClr val="tx1"/>
              </a:solidFill>
              <a:effectLst/>
            </a:endParaRPr>
          </a:p>
        </p:txBody>
      </p:sp>
      <p:sp>
        <p:nvSpPr>
          <p:cNvPr id="66" name="Rechteck 65"/>
          <p:cNvSpPr/>
          <p:nvPr/>
        </p:nvSpPr>
        <p:spPr bwMode="auto">
          <a:xfrm>
            <a:off x="5436888" y="2385642"/>
            <a:ext cx="1152145" cy="41327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sz="1000" dirty="0" err="1"/>
              <a:t>c</a:t>
            </a:r>
            <a:r>
              <a:rPr lang="de-CH" sz="1000" dirty="0" err="1" smtClean="0"/>
              <a:t>ourse</a:t>
            </a:r>
            <a:r>
              <a:rPr lang="de-CH" sz="1000" dirty="0" smtClean="0"/>
              <a:t> </a:t>
            </a:r>
            <a:r>
              <a:rPr lang="de-CH" sz="1000" dirty="0" err="1" smtClean="0"/>
              <a:t>d’orientation</a:t>
            </a:r>
            <a:r>
              <a:rPr lang="de-CH" sz="1000" dirty="0" smtClean="0"/>
              <a:t> (CO</a:t>
            </a:r>
            <a:endParaRPr kumimoji="0" lang="de-CH" sz="1000" b="0" i="0" u="none" strike="noStrike" cap="none" normalizeH="0" baseline="0" dirty="0" smtClean="0">
              <a:ln>
                <a:noFill/>
              </a:ln>
              <a:solidFill>
                <a:schemeClr val="tx1"/>
              </a:solidFill>
              <a:effectLst/>
            </a:endParaRPr>
          </a:p>
        </p:txBody>
      </p:sp>
      <p:sp>
        <p:nvSpPr>
          <p:cNvPr id="67" name="Rechteck 66"/>
          <p:cNvSpPr/>
          <p:nvPr/>
        </p:nvSpPr>
        <p:spPr bwMode="auto">
          <a:xfrm>
            <a:off x="6661825" y="1937986"/>
            <a:ext cx="1152145" cy="41327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Nordic Walking</a:t>
            </a:r>
            <a:endParaRPr kumimoji="0" lang="de-CH" sz="1200" b="0" i="0" u="none" strike="noStrike" cap="none" normalizeH="0" baseline="0" dirty="0" smtClean="0">
              <a:ln>
                <a:noFill/>
              </a:ln>
              <a:solidFill>
                <a:schemeClr val="tx1"/>
              </a:solidFill>
              <a:effectLst/>
              <a:latin typeface="Arial" charset="0"/>
            </a:endParaRPr>
          </a:p>
        </p:txBody>
      </p:sp>
      <p:sp>
        <p:nvSpPr>
          <p:cNvPr id="68" name="Rechteck 67"/>
          <p:cNvSpPr/>
          <p:nvPr/>
        </p:nvSpPr>
        <p:spPr bwMode="auto">
          <a:xfrm>
            <a:off x="6661824" y="2385642"/>
            <a:ext cx="1152145" cy="41327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fr-CH" sz="1050" dirty="0" smtClean="0"/>
              <a:t>poste </a:t>
            </a:r>
            <a:r>
              <a:rPr lang="fr-CH" sz="1050" dirty="0"/>
              <a:t>de travail de coordination</a:t>
            </a:r>
            <a:endParaRPr lang="de-CH" sz="1050" dirty="0"/>
          </a:p>
        </p:txBody>
      </p:sp>
      <p:sp>
        <p:nvSpPr>
          <p:cNvPr id="4" name="Textfeld 3"/>
          <p:cNvSpPr txBox="1"/>
          <p:nvPr/>
        </p:nvSpPr>
        <p:spPr>
          <a:xfrm>
            <a:off x="1151544" y="2078820"/>
            <a:ext cx="615553" cy="1551217"/>
          </a:xfrm>
          <a:prstGeom prst="rect">
            <a:avLst/>
          </a:prstGeom>
          <a:noFill/>
        </p:spPr>
        <p:txBody>
          <a:bodyPr vert="vert270" wrap="square" rtlCol="0">
            <a:spAutoFit/>
          </a:bodyPr>
          <a:lstStyle/>
          <a:p>
            <a:r>
              <a:rPr lang="de-CH" sz="2800" b="1" dirty="0" smtClean="0">
                <a:solidFill>
                  <a:srgbClr val="FF0000"/>
                </a:solidFill>
              </a:rPr>
              <a:t>MSM</a:t>
            </a:r>
            <a:endParaRPr lang="de-CH" sz="2800" b="1" dirty="0">
              <a:solidFill>
                <a:srgbClr val="FF0000"/>
              </a:solidFill>
            </a:endParaRPr>
          </a:p>
        </p:txBody>
      </p:sp>
      <p:sp>
        <p:nvSpPr>
          <p:cNvPr id="58" name="Textfeld 57"/>
          <p:cNvSpPr txBox="1"/>
          <p:nvPr/>
        </p:nvSpPr>
        <p:spPr>
          <a:xfrm>
            <a:off x="1164021" y="4154626"/>
            <a:ext cx="615553" cy="1551217"/>
          </a:xfrm>
          <a:prstGeom prst="rect">
            <a:avLst/>
          </a:prstGeom>
          <a:noFill/>
        </p:spPr>
        <p:txBody>
          <a:bodyPr vert="vert270" wrap="square" rtlCol="0">
            <a:spAutoFit/>
          </a:bodyPr>
          <a:lstStyle/>
          <a:p>
            <a:r>
              <a:rPr lang="de-CH" sz="2800" b="1" dirty="0" smtClean="0">
                <a:solidFill>
                  <a:srgbClr val="FF0000"/>
                </a:solidFill>
              </a:rPr>
              <a:t>Sport</a:t>
            </a:r>
            <a:endParaRPr lang="de-CH" sz="2800" b="1" dirty="0">
              <a:solidFill>
                <a:srgbClr val="FF0000"/>
              </a:solidFill>
            </a:endParaRPr>
          </a:p>
        </p:txBody>
      </p:sp>
    </p:spTree>
    <p:extLst>
      <p:ext uri="{BB962C8B-B14F-4D97-AF65-F5344CB8AC3E}">
        <p14:creationId xmlns:p14="http://schemas.microsoft.com/office/powerpoint/2010/main" val="273212757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8"/>
                                        </p:tgtEl>
                                        <p:attrNameLst>
                                          <p:attrName>style.visibility</p:attrName>
                                        </p:attrNameLst>
                                      </p:cBhvr>
                                      <p:to>
                                        <p:strVal val="visible"/>
                                      </p:to>
                                    </p:set>
                                    <p:animEffect transition="in" filter="fade">
                                      <p:cBhvr>
                                        <p:cTn id="19" dur="1000"/>
                                        <p:tgtEl>
                                          <p:spTgt spid="58"/>
                                        </p:tgtEl>
                                      </p:cBhvr>
                                    </p:animEffect>
                                    <p:anim calcmode="lin" valueType="num">
                                      <p:cBhvr>
                                        <p:cTn id="20" dur="1000" fill="hold"/>
                                        <p:tgtEl>
                                          <p:spTgt spid="58"/>
                                        </p:tgtEl>
                                        <p:attrNameLst>
                                          <p:attrName>ppt_x</p:attrName>
                                        </p:attrNameLst>
                                      </p:cBhvr>
                                      <p:tavLst>
                                        <p:tav tm="0">
                                          <p:val>
                                            <p:strVal val="#ppt_x"/>
                                          </p:val>
                                        </p:tav>
                                        <p:tav tm="100000">
                                          <p:val>
                                            <p:strVal val="#ppt_x"/>
                                          </p:val>
                                        </p:tav>
                                      </p:tavLst>
                                    </p:anim>
                                    <p:anim calcmode="lin" valueType="num">
                                      <p:cBhvr>
                                        <p:cTn id="21"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fade">
                                      <p:cBhvr>
                                        <p:cTn id="26" dur="500"/>
                                        <p:tgtEl>
                                          <p:spTgt spid="37"/>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61"/>
                                        </p:tgtEl>
                                        <p:attrNameLst>
                                          <p:attrName>style.visibility</p:attrName>
                                        </p:attrNameLst>
                                      </p:cBhvr>
                                      <p:to>
                                        <p:strVal val="visible"/>
                                      </p:to>
                                    </p:set>
                                    <p:animEffect transition="in" filter="fade">
                                      <p:cBhvr>
                                        <p:cTn id="31" dur="1000"/>
                                        <p:tgtEl>
                                          <p:spTgt spid="61"/>
                                        </p:tgtEl>
                                      </p:cBhvr>
                                    </p:animEffect>
                                    <p:anim calcmode="lin" valueType="num">
                                      <p:cBhvr>
                                        <p:cTn id="32" dur="1000" fill="hold"/>
                                        <p:tgtEl>
                                          <p:spTgt spid="61"/>
                                        </p:tgtEl>
                                        <p:attrNameLst>
                                          <p:attrName>ppt_x</p:attrName>
                                        </p:attrNameLst>
                                      </p:cBhvr>
                                      <p:tavLst>
                                        <p:tav tm="0">
                                          <p:val>
                                            <p:strVal val="#ppt_x"/>
                                          </p:val>
                                        </p:tav>
                                        <p:tav tm="100000">
                                          <p:val>
                                            <p:strVal val="#ppt_x"/>
                                          </p:val>
                                        </p:tav>
                                      </p:tavLst>
                                    </p:anim>
                                    <p:anim calcmode="lin" valueType="num">
                                      <p:cBhvr>
                                        <p:cTn id="33" dur="1000" fill="hold"/>
                                        <p:tgtEl>
                                          <p:spTgt spid="61"/>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53"/>
                                        </p:tgtEl>
                                        <p:attrNameLst>
                                          <p:attrName>style.visibility</p:attrName>
                                        </p:attrNameLst>
                                      </p:cBhvr>
                                      <p:to>
                                        <p:strVal val="visible"/>
                                      </p:to>
                                    </p:set>
                                    <p:animEffect transition="in" filter="fade">
                                      <p:cBhvr>
                                        <p:cTn id="36" dur="1000"/>
                                        <p:tgtEl>
                                          <p:spTgt spid="53"/>
                                        </p:tgtEl>
                                      </p:cBhvr>
                                    </p:animEffect>
                                    <p:anim calcmode="lin" valueType="num">
                                      <p:cBhvr>
                                        <p:cTn id="37" dur="1000" fill="hold"/>
                                        <p:tgtEl>
                                          <p:spTgt spid="53"/>
                                        </p:tgtEl>
                                        <p:attrNameLst>
                                          <p:attrName>ppt_x</p:attrName>
                                        </p:attrNameLst>
                                      </p:cBhvr>
                                      <p:tavLst>
                                        <p:tav tm="0">
                                          <p:val>
                                            <p:strVal val="#ppt_x"/>
                                          </p:val>
                                        </p:tav>
                                        <p:tav tm="100000">
                                          <p:val>
                                            <p:strVal val="#ppt_x"/>
                                          </p:val>
                                        </p:tav>
                                      </p:tavLst>
                                    </p:anim>
                                    <p:anim calcmode="lin" valueType="num">
                                      <p:cBhvr>
                                        <p:cTn id="38"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wipe(left)">
                                      <p:cBhvr>
                                        <p:cTn id="43" dur="500"/>
                                        <p:tgtEl>
                                          <p:spTgt spid="41"/>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70"/>
                                        </p:tgtEl>
                                        <p:attrNameLst>
                                          <p:attrName>style.visibility</p:attrName>
                                        </p:attrNameLst>
                                      </p:cBhvr>
                                      <p:to>
                                        <p:strVal val="visible"/>
                                      </p:to>
                                    </p:set>
                                    <p:animEffect transition="in" filter="fade">
                                      <p:cBhvr>
                                        <p:cTn id="48" dur="1000"/>
                                        <p:tgtEl>
                                          <p:spTgt spid="70"/>
                                        </p:tgtEl>
                                      </p:cBhvr>
                                    </p:animEffect>
                                    <p:anim calcmode="lin" valueType="num">
                                      <p:cBhvr>
                                        <p:cTn id="49" dur="1000" fill="hold"/>
                                        <p:tgtEl>
                                          <p:spTgt spid="70"/>
                                        </p:tgtEl>
                                        <p:attrNameLst>
                                          <p:attrName>ppt_x</p:attrName>
                                        </p:attrNameLst>
                                      </p:cBhvr>
                                      <p:tavLst>
                                        <p:tav tm="0">
                                          <p:val>
                                            <p:strVal val="#ppt_x"/>
                                          </p:val>
                                        </p:tav>
                                        <p:tav tm="100000">
                                          <p:val>
                                            <p:strVal val="#ppt_x"/>
                                          </p:val>
                                        </p:tav>
                                      </p:tavLst>
                                    </p:anim>
                                    <p:anim calcmode="lin" valueType="num">
                                      <p:cBhvr>
                                        <p:cTn id="50"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fade">
                                      <p:cBhvr>
                                        <p:cTn id="55" dur="1000"/>
                                        <p:tgtEl>
                                          <p:spTgt spid="8"/>
                                        </p:tgtEl>
                                      </p:cBhvr>
                                    </p:animEffect>
                                    <p:anim calcmode="lin" valueType="num">
                                      <p:cBhvr>
                                        <p:cTn id="56" dur="1000" fill="hold"/>
                                        <p:tgtEl>
                                          <p:spTgt spid="8"/>
                                        </p:tgtEl>
                                        <p:attrNameLst>
                                          <p:attrName>ppt_x</p:attrName>
                                        </p:attrNameLst>
                                      </p:cBhvr>
                                      <p:tavLst>
                                        <p:tav tm="0">
                                          <p:val>
                                            <p:strVal val="#ppt_x"/>
                                          </p:val>
                                        </p:tav>
                                        <p:tav tm="100000">
                                          <p:val>
                                            <p:strVal val="#ppt_x"/>
                                          </p:val>
                                        </p:tav>
                                      </p:tavLst>
                                    </p:anim>
                                    <p:anim calcmode="lin" valueType="num">
                                      <p:cBhvr>
                                        <p:cTn id="5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56"/>
                                        </p:tgtEl>
                                        <p:attrNameLst>
                                          <p:attrName>style.visibility</p:attrName>
                                        </p:attrNameLst>
                                      </p:cBhvr>
                                      <p:to>
                                        <p:strVal val="visible"/>
                                      </p:to>
                                    </p:set>
                                    <p:anim calcmode="lin" valueType="num">
                                      <p:cBhvr additive="base">
                                        <p:cTn id="62" dur="500" fill="hold"/>
                                        <p:tgtEl>
                                          <p:spTgt spid="56"/>
                                        </p:tgtEl>
                                        <p:attrNameLst>
                                          <p:attrName>ppt_x</p:attrName>
                                        </p:attrNameLst>
                                      </p:cBhvr>
                                      <p:tavLst>
                                        <p:tav tm="0">
                                          <p:val>
                                            <p:strVal val="#ppt_x"/>
                                          </p:val>
                                        </p:tav>
                                        <p:tav tm="100000">
                                          <p:val>
                                            <p:strVal val="#ppt_x"/>
                                          </p:val>
                                        </p:tav>
                                      </p:tavLst>
                                    </p:anim>
                                    <p:anim calcmode="lin" valueType="num">
                                      <p:cBhvr additive="base">
                                        <p:cTn id="63" dur="500" fill="hold"/>
                                        <p:tgtEl>
                                          <p:spTgt spid="56"/>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50"/>
                                        </p:tgtEl>
                                        <p:attrNameLst>
                                          <p:attrName>style.visibility</p:attrName>
                                        </p:attrNameLst>
                                      </p:cBhvr>
                                      <p:to>
                                        <p:strVal val="visible"/>
                                      </p:to>
                                    </p:set>
                                    <p:anim calcmode="lin" valueType="num">
                                      <p:cBhvr additive="base">
                                        <p:cTn id="66" dur="500" fill="hold"/>
                                        <p:tgtEl>
                                          <p:spTgt spid="50"/>
                                        </p:tgtEl>
                                        <p:attrNameLst>
                                          <p:attrName>ppt_x</p:attrName>
                                        </p:attrNameLst>
                                      </p:cBhvr>
                                      <p:tavLst>
                                        <p:tav tm="0">
                                          <p:val>
                                            <p:strVal val="#ppt_x"/>
                                          </p:val>
                                        </p:tav>
                                        <p:tav tm="100000">
                                          <p:val>
                                            <p:strVal val="#ppt_x"/>
                                          </p:val>
                                        </p:tav>
                                      </p:tavLst>
                                    </p:anim>
                                    <p:anim calcmode="lin" valueType="num">
                                      <p:cBhvr additive="base">
                                        <p:cTn id="67" dur="500" fill="hold"/>
                                        <p:tgtEl>
                                          <p:spTgt spid="50"/>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49"/>
                                        </p:tgtEl>
                                        <p:attrNameLst>
                                          <p:attrName>style.visibility</p:attrName>
                                        </p:attrNameLst>
                                      </p:cBhvr>
                                      <p:to>
                                        <p:strVal val="visible"/>
                                      </p:to>
                                    </p:set>
                                    <p:anim calcmode="lin" valueType="num">
                                      <p:cBhvr additive="base">
                                        <p:cTn id="70" dur="500" fill="hold"/>
                                        <p:tgtEl>
                                          <p:spTgt spid="49"/>
                                        </p:tgtEl>
                                        <p:attrNameLst>
                                          <p:attrName>ppt_x</p:attrName>
                                        </p:attrNameLst>
                                      </p:cBhvr>
                                      <p:tavLst>
                                        <p:tav tm="0">
                                          <p:val>
                                            <p:strVal val="#ppt_x"/>
                                          </p:val>
                                        </p:tav>
                                        <p:tav tm="100000">
                                          <p:val>
                                            <p:strVal val="#ppt_x"/>
                                          </p:val>
                                        </p:tav>
                                      </p:tavLst>
                                    </p:anim>
                                    <p:anim calcmode="lin" valueType="num">
                                      <p:cBhvr additive="base">
                                        <p:cTn id="71"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fade">
                                      <p:cBhvr>
                                        <p:cTn id="76" dur="500"/>
                                        <p:tgtEl>
                                          <p:spTgt spid="32"/>
                                        </p:tgtEl>
                                      </p:cBhvr>
                                    </p:animEffect>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62"/>
                                        </p:tgtEl>
                                        <p:attrNameLst>
                                          <p:attrName>style.visibility</p:attrName>
                                        </p:attrNameLst>
                                      </p:cBhvr>
                                      <p:to>
                                        <p:strVal val="visible"/>
                                      </p:to>
                                    </p:set>
                                    <p:animEffect transition="in" filter="fade">
                                      <p:cBhvr>
                                        <p:cTn id="81" dur="1000"/>
                                        <p:tgtEl>
                                          <p:spTgt spid="62"/>
                                        </p:tgtEl>
                                      </p:cBhvr>
                                    </p:animEffect>
                                    <p:anim calcmode="lin" valueType="num">
                                      <p:cBhvr>
                                        <p:cTn id="82" dur="1000" fill="hold"/>
                                        <p:tgtEl>
                                          <p:spTgt spid="62"/>
                                        </p:tgtEl>
                                        <p:attrNameLst>
                                          <p:attrName>ppt_x</p:attrName>
                                        </p:attrNameLst>
                                      </p:cBhvr>
                                      <p:tavLst>
                                        <p:tav tm="0">
                                          <p:val>
                                            <p:strVal val="#ppt_x"/>
                                          </p:val>
                                        </p:tav>
                                        <p:tav tm="100000">
                                          <p:val>
                                            <p:strVal val="#ppt_x"/>
                                          </p:val>
                                        </p:tav>
                                      </p:tavLst>
                                    </p:anim>
                                    <p:anim calcmode="lin" valueType="num">
                                      <p:cBhvr>
                                        <p:cTn id="83" dur="1000" fill="hold"/>
                                        <p:tgtEl>
                                          <p:spTgt spid="62"/>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43"/>
                                        </p:tgtEl>
                                        <p:attrNameLst>
                                          <p:attrName>style.visibility</p:attrName>
                                        </p:attrNameLst>
                                      </p:cBhvr>
                                      <p:to>
                                        <p:strVal val="visible"/>
                                      </p:to>
                                    </p:set>
                                    <p:animEffect transition="in" filter="fade">
                                      <p:cBhvr>
                                        <p:cTn id="86" dur="1000"/>
                                        <p:tgtEl>
                                          <p:spTgt spid="43"/>
                                        </p:tgtEl>
                                      </p:cBhvr>
                                    </p:animEffect>
                                    <p:anim calcmode="lin" valueType="num">
                                      <p:cBhvr>
                                        <p:cTn id="87" dur="1000" fill="hold"/>
                                        <p:tgtEl>
                                          <p:spTgt spid="43"/>
                                        </p:tgtEl>
                                        <p:attrNameLst>
                                          <p:attrName>ppt_x</p:attrName>
                                        </p:attrNameLst>
                                      </p:cBhvr>
                                      <p:tavLst>
                                        <p:tav tm="0">
                                          <p:val>
                                            <p:strVal val="#ppt_x"/>
                                          </p:val>
                                        </p:tav>
                                        <p:tav tm="100000">
                                          <p:val>
                                            <p:strVal val="#ppt_x"/>
                                          </p:val>
                                        </p:tav>
                                      </p:tavLst>
                                    </p:anim>
                                    <p:anim calcmode="lin" valueType="num">
                                      <p:cBhvr>
                                        <p:cTn id="88" dur="1000" fill="hold"/>
                                        <p:tgtEl>
                                          <p:spTgt spid="43"/>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38"/>
                                        </p:tgtEl>
                                        <p:attrNameLst>
                                          <p:attrName>style.visibility</p:attrName>
                                        </p:attrNameLst>
                                      </p:cBhvr>
                                      <p:to>
                                        <p:strVal val="visible"/>
                                      </p:to>
                                    </p:set>
                                    <p:animEffect transition="in" filter="fade">
                                      <p:cBhvr>
                                        <p:cTn id="91" dur="1000"/>
                                        <p:tgtEl>
                                          <p:spTgt spid="38"/>
                                        </p:tgtEl>
                                      </p:cBhvr>
                                    </p:animEffect>
                                    <p:anim calcmode="lin" valueType="num">
                                      <p:cBhvr>
                                        <p:cTn id="92" dur="1000" fill="hold"/>
                                        <p:tgtEl>
                                          <p:spTgt spid="38"/>
                                        </p:tgtEl>
                                        <p:attrNameLst>
                                          <p:attrName>ppt_x</p:attrName>
                                        </p:attrNameLst>
                                      </p:cBhvr>
                                      <p:tavLst>
                                        <p:tav tm="0">
                                          <p:val>
                                            <p:strVal val="#ppt_x"/>
                                          </p:val>
                                        </p:tav>
                                        <p:tav tm="100000">
                                          <p:val>
                                            <p:strVal val="#ppt_x"/>
                                          </p:val>
                                        </p:tav>
                                      </p:tavLst>
                                    </p:anim>
                                    <p:anim calcmode="lin" valueType="num">
                                      <p:cBhvr>
                                        <p:cTn id="93"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57"/>
                                        </p:tgtEl>
                                        <p:attrNameLst>
                                          <p:attrName>style.visibility</p:attrName>
                                        </p:attrNameLst>
                                      </p:cBhvr>
                                      <p:to>
                                        <p:strVal val="visible"/>
                                      </p:to>
                                    </p:set>
                                    <p:animEffect transition="in" filter="fade">
                                      <p:cBhvr>
                                        <p:cTn id="98" dur="1000"/>
                                        <p:tgtEl>
                                          <p:spTgt spid="57"/>
                                        </p:tgtEl>
                                      </p:cBhvr>
                                    </p:animEffect>
                                    <p:anim calcmode="lin" valueType="num">
                                      <p:cBhvr>
                                        <p:cTn id="99" dur="1000" fill="hold"/>
                                        <p:tgtEl>
                                          <p:spTgt spid="57"/>
                                        </p:tgtEl>
                                        <p:attrNameLst>
                                          <p:attrName>ppt_x</p:attrName>
                                        </p:attrNameLst>
                                      </p:cBhvr>
                                      <p:tavLst>
                                        <p:tav tm="0">
                                          <p:val>
                                            <p:strVal val="#ppt_x"/>
                                          </p:val>
                                        </p:tav>
                                        <p:tav tm="100000">
                                          <p:val>
                                            <p:strVal val="#ppt_x"/>
                                          </p:val>
                                        </p:tav>
                                      </p:tavLst>
                                    </p:anim>
                                    <p:anim calcmode="lin" valueType="num">
                                      <p:cBhvr>
                                        <p:cTn id="100" dur="1000" fill="hold"/>
                                        <p:tgtEl>
                                          <p:spTgt spid="57"/>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51"/>
                                        </p:tgtEl>
                                        <p:attrNameLst>
                                          <p:attrName>style.visibility</p:attrName>
                                        </p:attrNameLst>
                                      </p:cBhvr>
                                      <p:to>
                                        <p:strVal val="visible"/>
                                      </p:to>
                                    </p:set>
                                    <p:animEffect transition="in" filter="fade">
                                      <p:cBhvr>
                                        <p:cTn id="103" dur="1000"/>
                                        <p:tgtEl>
                                          <p:spTgt spid="51"/>
                                        </p:tgtEl>
                                      </p:cBhvr>
                                    </p:animEffect>
                                    <p:anim calcmode="lin" valueType="num">
                                      <p:cBhvr>
                                        <p:cTn id="104" dur="1000" fill="hold"/>
                                        <p:tgtEl>
                                          <p:spTgt spid="51"/>
                                        </p:tgtEl>
                                        <p:attrNameLst>
                                          <p:attrName>ppt_x</p:attrName>
                                        </p:attrNameLst>
                                      </p:cBhvr>
                                      <p:tavLst>
                                        <p:tav tm="0">
                                          <p:val>
                                            <p:strVal val="#ppt_x"/>
                                          </p:val>
                                        </p:tav>
                                        <p:tav tm="100000">
                                          <p:val>
                                            <p:strVal val="#ppt_x"/>
                                          </p:val>
                                        </p:tav>
                                      </p:tavLst>
                                    </p:anim>
                                    <p:anim calcmode="lin" valueType="num">
                                      <p:cBhvr>
                                        <p:cTn id="105"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10" presetClass="entr" presetSubtype="0" fill="hold" grpId="0" nodeType="clickEffect">
                                  <p:stCondLst>
                                    <p:cond delay="0"/>
                                  </p:stCondLst>
                                  <p:childTnLst>
                                    <p:set>
                                      <p:cBhvr>
                                        <p:cTn id="109" dur="1" fill="hold">
                                          <p:stCondLst>
                                            <p:cond delay="0"/>
                                          </p:stCondLst>
                                        </p:cTn>
                                        <p:tgtEl>
                                          <p:spTgt spid="33"/>
                                        </p:tgtEl>
                                        <p:attrNameLst>
                                          <p:attrName>style.visibility</p:attrName>
                                        </p:attrNameLst>
                                      </p:cBhvr>
                                      <p:to>
                                        <p:strVal val="visible"/>
                                      </p:to>
                                    </p:set>
                                    <p:animEffect transition="in" filter="fade">
                                      <p:cBhvr>
                                        <p:cTn id="110" dur="500"/>
                                        <p:tgtEl>
                                          <p:spTgt spid="33"/>
                                        </p:tgtEl>
                                      </p:cBhvr>
                                    </p:animEffect>
                                  </p:childTnLst>
                                </p:cTn>
                              </p:par>
                            </p:childTnLst>
                          </p:cTn>
                        </p:par>
                      </p:childTnLst>
                    </p:cTn>
                  </p:par>
                  <p:par>
                    <p:cTn id="111" fill="hold">
                      <p:stCondLst>
                        <p:cond delay="indefinite"/>
                      </p:stCondLst>
                      <p:childTnLst>
                        <p:par>
                          <p:cTn id="112" fill="hold">
                            <p:stCondLst>
                              <p:cond delay="0"/>
                            </p:stCondLst>
                            <p:childTnLst>
                              <p:par>
                                <p:cTn id="113" presetID="42" presetClass="entr" presetSubtype="0" fill="hold" grpId="0" nodeType="clickEffect">
                                  <p:stCondLst>
                                    <p:cond delay="0"/>
                                  </p:stCondLst>
                                  <p:childTnLst>
                                    <p:set>
                                      <p:cBhvr>
                                        <p:cTn id="114" dur="1" fill="hold">
                                          <p:stCondLst>
                                            <p:cond delay="0"/>
                                          </p:stCondLst>
                                        </p:cTn>
                                        <p:tgtEl>
                                          <p:spTgt spid="63"/>
                                        </p:tgtEl>
                                        <p:attrNameLst>
                                          <p:attrName>style.visibility</p:attrName>
                                        </p:attrNameLst>
                                      </p:cBhvr>
                                      <p:to>
                                        <p:strVal val="visible"/>
                                      </p:to>
                                    </p:set>
                                    <p:animEffect transition="in" filter="fade">
                                      <p:cBhvr>
                                        <p:cTn id="115" dur="1000"/>
                                        <p:tgtEl>
                                          <p:spTgt spid="63"/>
                                        </p:tgtEl>
                                      </p:cBhvr>
                                    </p:animEffect>
                                    <p:anim calcmode="lin" valueType="num">
                                      <p:cBhvr>
                                        <p:cTn id="116" dur="1000" fill="hold"/>
                                        <p:tgtEl>
                                          <p:spTgt spid="63"/>
                                        </p:tgtEl>
                                        <p:attrNameLst>
                                          <p:attrName>ppt_x</p:attrName>
                                        </p:attrNameLst>
                                      </p:cBhvr>
                                      <p:tavLst>
                                        <p:tav tm="0">
                                          <p:val>
                                            <p:strVal val="#ppt_x"/>
                                          </p:val>
                                        </p:tav>
                                        <p:tav tm="100000">
                                          <p:val>
                                            <p:strVal val="#ppt_x"/>
                                          </p:val>
                                        </p:tav>
                                      </p:tavLst>
                                    </p:anim>
                                    <p:anim calcmode="lin" valueType="num">
                                      <p:cBhvr>
                                        <p:cTn id="117" dur="1000" fill="hold"/>
                                        <p:tgtEl>
                                          <p:spTgt spid="63"/>
                                        </p:tgtEl>
                                        <p:attrNameLst>
                                          <p:attrName>ppt_y</p:attrName>
                                        </p:attrNameLst>
                                      </p:cBhvr>
                                      <p:tavLst>
                                        <p:tav tm="0">
                                          <p:val>
                                            <p:strVal val="#ppt_y+.1"/>
                                          </p:val>
                                        </p:tav>
                                        <p:tav tm="100000">
                                          <p:val>
                                            <p:strVal val="#ppt_y"/>
                                          </p:val>
                                        </p:tav>
                                      </p:tavLst>
                                    </p:anim>
                                  </p:childTnLst>
                                </p:cTn>
                              </p:par>
                              <p:par>
                                <p:cTn id="118" presetID="42" presetClass="entr" presetSubtype="0" fill="hold" grpId="0" nodeType="withEffect">
                                  <p:stCondLst>
                                    <p:cond delay="0"/>
                                  </p:stCondLst>
                                  <p:childTnLst>
                                    <p:set>
                                      <p:cBhvr>
                                        <p:cTn id="119" dur="1" fill="hold">
                                          <p:stCondLst>
                                            <p:cond delay="0"/>
                                          </p:stCondLst>
                                        </p:cTn>
                                        <p:tgtEl>
                                          <p:spTgt spid="64"/>
                                        </p:tgtEl>
                                        <p:attrNameLst>
                                          <p:attrName>style.visibility</p:attrName>
                                        </p:attrNameLst>
                                      </p:cBhvr>
                                      <p:to>
                                        <p:strVal val="visible"/>
                                      </p:to>
                                    </p:set>
                                    <p:animEffect transition="in" filter="fade">
                                      <p:cBhvr>
                                        <p:cTn id="120" dur="1000"/>
                                        <p:tgtEl>
                                          <p:spTgt spid="64"/>
                                        </p:tgtEl>
                                      </p:cBhvr>
                                    </p:animEffect>
                                    <p:anim calcmode="lin" valueType="num">
                                      <p:cBhvr>
                                        <p:cTn id="121" dur="1000" fill="hold"/>
                                        <p:tgtEl>
                                          <p:spTgt spid="64"/>
                                        </p:tgtEl>
                                        <p:attrNameLst>
                                          <p:attrName>ppt_x</p:attrName>
                                        </p:attrNameLst>
                                      </p:cBhvr>
                                      <p:tavLst>
                                        <p:tav tm="0">
                                          <p:val>
                                            <p:strVal val="#ppt_x"/>
                                          </p:val>
                                        </p:tav>
                                        <p:tav tm="100000">
                                          <p:val>
                                            <p:strVal val="#ppt_x"/>
                                          </p:val>
                                        </p:tav>
                                      </p:tavLst>
                                    </p:anim>
                                    <p:anim calcmode="lin" valueType="num">
                                      <p:cBhvr>
                                        <p:cTn id="122" dur="1000" fill="hold"/>
                                        <p:tgtEl>
                                          <p:spTgt spid="64"/>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42"/>
                                        </p:tgtEl>
                                        <p:attrNameLst>
                                          <p:attrName>style.visibility</p:attrName>
                                        </p:attrNameLst>
                                      </p:cBhvr>
                                      <p:to>
                                        <p:strVal val="visible"/>
                                      </p:to>
                                    </p:set>
                                    <p:animEffect transition="in" filter="fade">
                                      <p:cBhvr>
                                        <p:cTn id="125" dur="1000"/>
                                        <p:tgtEl>
                                          <p:spTgt spid="42"/>
                                        </p:tgtEl>
                                      </p:cBhvr>
                                    </p:animEffect>
                                    <p:anim calcmode="lin" valueType="num">
                                      <p:cBhvr>
                                        <p:cTn id="126" dur="1000" fill="hold"/>
                                        <p:tgtEl>
                                          <p:spTgt spid="42"/>
                                        </p:tgtEl>
                                        <p:attrNameLst>
                                          <p:attrName>ppt_x</p:attrName>
                                        </p:attrNameLst>
                                      </p:cBhvr>
                                      <p:tavLst>
                                        <p:tav tm="0">
                                          <p:val>
                                            <p:strVal val="#ppt_x"/>
                                          </p:val>
                                        </p:tav>
                                        <p:tav tm="100000">
                                          <p:val>
                                            <p:strVal val="#ppt_x"/>
                                          </p:val>
                                        </p:tav>
                                      </p:tavLst>
                                    </p:anim>
                                    <p:anim calcmode="lin" valueType="num">
                                      <p:cBhvr>
                                        <p:cTn id="127" dur="1000" fill="hold"/>
                                        <p:tgtEl>
                                          <p:spTgt spid="42"/>
                                        </p:tgtEl>
                                        <p:attrNameLst>
                                          <p:attrName>ppt_y</p:attrName>
                                        </p:attrNameLst>
                                      </p:cBhvr>
                                      <p:tavLst>
                                        <p:tav tm="0">
                                          <p:val>
                                            <p:strVal val="#ppt_y+.1"/>
                                          </p:val>
                                        </p:tav>
                                        <p:tav tm="100000">
                                          <p:val>
                                            <p:strVal val="#ppt_y"/>
                                          </p:val>
                                        </p:tav>
                                      </p:tavLst>
                                    </p:anim>
                                  </p:childTnLst>
                                </p:cTn>
                              </p:par>
                              <p:par>
                                <p:cTn id="128" presetID="42" presetClass="entr" presetSubtype="0" fill="hold" grpId="0" nodeType="withEffect">
                                  <p:stCondLst>
                                    <p:cond delay="0"/>
                                  </p:stCondLst>
                                  <p:childTnLst>
                                    <p:set>
                                      <p:cBhvr>
                                        <p:cTn id="129" dur="1" fill="hold">
                                          <p:stCondLst>
                                            <p:cond delay="0"/>
                                          </p:stCondLst>
                                        </p:cTn>
                                        <p:tgtEl>
                                          <p:spTgt spid="45"/>
                                        </p:tgtEl>
                                        <p:attrNameLst>
                                          <p:attrName>style.visibility</p:attrName>
                                        </p:attrNameLst>
                                      </p:cBhvr>
                                      <p:to>
                                        <p:strVal val="visible"/>
                                      </p:to>
                                    </p:set>
                                    <p:animEffect transition="in" filter="fade">
                                      <p:cBhvr>
                                        <p:cTn id="130" dur="1000"/>
                                        <p:tgtEl>
                                          <p:spTgt spid="45"/>
                                        </p:tgtEl>
                                      </p:cBhvr>
                                    </p:animEffect>
                                    <p:anim calcmode="lin" valueType="num">
                                      <p:cBhvr>
                                        <p:cTn id="131" dur="1000" fill="hold"/>
                                        <p:tgtEl>
                                          <p:spTgt spid="45"/>
                                        </p:tgtEl>
                                        <p:attrNameLst>
                                          <p:attrName>ppt_x</p:attrName>
                                        </p:attrNameLst>
                                      </p:cBhvr>
                                      <p:tavLst>
                                        <p:tav tm="0">
                                          <p:val>
                                            <p:strVal val="#ppt_x"/>
                                          </p:val>
                                        </p:tav>
                                        <p:tav tm="100000">
                                          <p:val>
                                            <p:strVal val="#ppt_x"/>
                                          </p:val>
                                        </p:tav>
                                      </p:tavLst>
                                    </p:anim>
                                    <p:anim calcmode="lin" valueType="num">
                                      <p:cBhvr>
                                        <p:cTn id="132" dur="1000" fill="hold"/>
                                        <p:tgtEl>
                                          <p:spTgt spid="45"/>
                                        </p:tgtEl>
                                        <p:attrNameLst>
                                          <p:attrName>ppt_y</p:attrName>
                                        </p:attrNameLst>
                                      </p:cBhvr>
                                      <p:tavLst>
                                        <p:tav tm="0">
                                          <p:val>
                                            <p:strVal val="#ppt_y+.1"/>
                                          </p:val>
                                        </p:tav>
                                        <p:tav tm="100000">
                                          <p:val>
                                            <p:strVal val="#ppt_y"/>
                                          </p:val>
                                        </p:tav>
                                      </p:tavLst>
                                    </p:anim>
                                  </p:childTnLst>
                                </p:cTn>
                              </p:par>
                              <p:par>
                                <p:cTn id="133" presetID="42" presetClass="entr" presetSubtype="0" fill="hold" grpId="0" nodeType="withEffect">
                                  <p:stCondLst>
                                    <p:cond delay="0"/>
                                  </p:stCondLst>
                                  <p:childTnLst>
                                    <p:set>
                                      <p:cBhvr>
                                        <p:cTn id="134" dur="1" fill="hold">
                                          <p:stCondLst>
                                            <p:cond delay="0"/>
                                          </p:stCondLst>
                                        </p:cTn>
                                        <p:tgtEl>
                                          <p:spTgt spid="39"/>
                                        </p:tgtEl>
                                        <p:attrNameLst>
                                          <p:attrName>style.visibility</p:attrName>
                                        </p:attrNameLst>
                                      </p:cBhvr>
                                      <p:to>
                                        <p:strVal val="visible"/>
                                      </p:to>
                                    </p:set>
                                    <p:animEffect transition="in" filter="fade">
                                      <p:cBhvr>
                                        <p:cTn id="135" dur="1000"/>
                                        <p:tgtEl>
                                          <p:spTgt spid="39"/>
                                        </p:tgtEl>
                                      </p:cBhvr>
                                    </p:animEffect>
                                    <p:anim calcmode="lin" valueType="num">
                                      <p:cBhvr>
                                        <p:cTn id="136" dur="1000" fill="hold"/>
                                        <p:tgtEl>
                                          <p:spTgt spid="39"/>
                                        </p:tgtEl>
                                        <p:attrNameLst>
                                          <p:attrName>ppt_x</p:attrName>
                                        </p:attrNameLst>
                                      </p:cBhvr>
                                      <p:tavLst>
                                        <p:tav tm="0">
                                          <p:val>
                                            <p:strVal val="#ppt_x"/>
                                          </p:val>
                                        </p:tav>
                                        <p:tav tm="100000">
                                          <p:val>
                                            <p:strVal val="#ppt_x"/>
                                          </p:val>
                                        </p:tav>
                                      </p:tavLst>
                                    </p:anim>
                                    <p:anim calcmode="lin" valueType="num">
                                      <p:cBhvr>
                                        <p:cTn id="137"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138" fill="hold">
                      <p:stCondLst>
                        <p:cond delay="indefinite"/>
                      </p:stCondLst>
                      <p:childTnLst>
                        <p:par>
                          <p:cTn id="139" fill="hold">
                            <p:stCondLst>
                              <p:cond delay="0"/>
                            </p:stCondLst>
                            <p:childTnLst>
                              <p:par>
                                <p:cTn id="140" presetID="42" presetClass="entr" presetSubtype="0" fill="hold" grpId="0" nodeType="clickEffect">
                                  <p:stCondLst>
                                    <p:cond delay="0"/>
                                  </p:stCondLst>
                                  <p:childTnLst>
                                    <p:set>
                                      <p:cBhvr>
                                        <p:cTn id="141" dur="1" fill="hold">
                                          <p:stCondLst>
                                            <p:cond delay="0"/>
                                          </p:stCondLst>
                                        </p:cTn>
                                        <p:tgtEl>
                                          <p:spTgt spid="48"/>
                                        </p:tgtEl>
                                        <p:attrNameLst>
                                          <p:attrName>style.visibility</p:attrName>
                                        </p:attrNameLst>
                                      </p:cBhvr>
                                      <p:to>
                                        <p:strVal val="visible"/>
                                      </p:to>
                                    </p:set>
                                    <p:animEffect transition="in" filter="fade">
                                      <p:cBhvr>
                                        <p:cTn id="142" dur="1000"/>
                                        <p:tgtEl>
                                          <p:spTgt spid="48"/>
                                        </p:tgtEl>
                                      </p:cBhvr>
                                    </p:animEffect>
                                    <p:anim calcmode="lin" valueType="num">
                                      <p:cBhvr>
                                        <p:cTn id="143" dur="1000" fill="hold"/>
                                        <p:tgtEl>
                                          <p:spTgt spid="48"/>
                                        </p:tgtEl>
                                        <p:attrNameLst>
                                          <p:attrName>ppt_x</p:attrName>
                                        </p:attrNameLst>
                                      </p:cBhvr>
                                      <p:tavLst>
                                        <p:tav tm="0">
                                          <p:val>
                                            <p:strVal val="#ppt_x"/>
                                          </p:val>
                                        </p:tav>
                                        <p:tav tm="100000">
                                          <p:val>
                                            <p:strVal val="#ppt_x"/>
                                          </p:val>
                                        </p:tav>
                                      </p:tavLst>
                                    </p:anim>
                                    <p:anim calcmode="lin" valueType="num">
                                      <p:cBhvr>
                                        <p:cTn id="144"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10" presetClass="entr" presetSubtype="0" fill="hold" grpId="0" nodeType="clickEffect">
                                  <p:stCondLst>
                                    <p:cond delay="0"/>
                                  </p:stCondLst>
                                  <p:childTnLst>
                                    <p:set>
                                      <p:cBhvr>
                                        <p:cTn id="148" dur="1" fill="hold">
                                          <p:stCondLst>
                                            <p:cond delay="0"/>
                                          </p:stCondLst>
                                        </p:cTn>
                                        <p:tgtEl>
                                          <p:spTgt spid="34"/>
                                        </p:tgtEl>
                                        <p:attrNameLst>
                                          <p:attrName>style.visibility</p:attrName>
                                        </p:attrNameLst>
                                      </p:cBhvr>
                                      <p:to>
                                        <p:strVal val="visible"/>
                                      </p:to>
                                    </p:set>
                                    <p:animEffect transition="in" filter="fade">
                                      <p:cBhvr>
                                        <p:cTn id="149" dur="500"/>
                                        <p:tgtEl>
                                          <p:spTgt spid="34"/>
                                        </p:tgtEl>
                                      </p:cBhvr>
                                    </p:animEffect>
                                  </p:childTnLst>
                                </p:cTn>
                              </p:par>
                            </p:childTnLst>
                          </p:cTn>
                        </p:par>
                      </p:childTnLst>
                    </p:cTn>
                  </p:par>
                  <p:par>
                    <p:cTn id="150" fill="hold">
                      <p:stCondLst>
                        <p:cond delay="indefinite"/>
                      </p:stCondLst>
                      <p:childTnLst>
                        <p:par>
                          <p:cTn id="151" fill="hold">
                            <p:stCondLst>
                              <p:cond delay="0"/>
                            </p:stCondLst>
                            <p:childTnLst>
                              <p:par>
                                <p:cTn id="152" presetID="42" presetClass="entr" presetSubtype="0" fill="hold" grpId="0" nodeType="clickEffect">
                                  <p:stCondLst>
                                    <p:cond delay="0"/>
                                  </p:stCondLst>
                                  <p:childTnLst>
                                    <p:set>
                                      <p:cBhvr>
                                        <p:cTn id="153" dur="1" fill="hold">
                                          <p:stCondLst>
                                            <p:cond delay="0"/>
                                          </p:stCondLst>
                                        </p:cTn>
                                        <p:tgtEl>
                                          <p:spTgt spid="65"/>
                                        </p:tgtEl>
                                        <p:attrNameLst>
                                          <p:attrName>style.visibility</p:attrName>
                                        </p:attrNameLst>
                                      </p:cBhvr>
                                      <p:to>
                                        <p:strVal val="visible"/>
                                      </p:to>
                                    </p:set>
                                    <p:animEffect transition="in" filter="fade">
                                      <p:cBhvr>
                                        <p:cTn id="154" dur="1000"/>
                                        <p:tgtEl>
                                          <p:spTgt spid="65"/>
                                        </p:tgtEl>
                                      </p:cBhvr>
                                    </p:animEffect>
                                    <p:anim calcmode="lin" valueType="num">
                                      <p:cBhvr>
                                        <p:cTn id="155" dur="1000" fill="hold"/>
                                        <p:tgtEl>
                                          <p:spTgt spid="65"/>
                                        </p:tgtEl>
                                        <p:attrNameLst>
                                          <p:attrName>ppt_x</p:attrName>
                                        </p:attrNameLst>
                                      </p:cBhvr>
                                      <p:tavLst>
                                        <p:tav tm="0">
                                          <p:val>
                                            <p:strVal val="#ppt_x"/>
                                          </p:val>
                                        </p:tav>
                                        <p:tav tm="100000">
                                          <p:val>
                                            <p:strVal val="#ppt_x"/>
                                          </p:val>
                                        </p:tav>
                                      </p:tavLst>
                                    </p:anim>
                                    <p:anim calcmode="lin" valueType="num">
                                      <p:cBhvr>
                                        <p:cTn id="156" dur="1000" fill="hold"/>
                                        <p:tgtEl>
                                          <p:spTgt spid="65"/>
                                        </p:tgtEl>
                                        <p:attrNameLst>
                                          <p:attrName>ppt_y</p:attrName>
                                        </p:attrNameLst>
                                      </p:cBhvr>
                                      <p:tavLst>
                                        <p:tav tm="0">
                                          <p:val>
                                            <p:strVal val="#ppt_y+.1"/>
                                          </p:val>
                                        </p:tav>
                                        <p:tav tm="100000">
                                          <p:val>
                                            <p:strVal val="#ppt_y"/>
                                          </p:val>
                                        </p:tav>
                                      </p:tavLst>
                                    </p:anim>
                                  </p:childTnLst>
                                </p:cTn>
                              </p:par>
                              <p:par>
                                <p:cTn id="157" presetID="42" presetClass="entr" presetSubtype="0" fill="hold" grpId="0" nodeType="withEffect">
                                  <p:stCondLst>
                                    <p:cond delay="0"/>
                                  </p:stCondLst>
                                  <p:childTnLst>
                                    <p:set>
                                      <p:cBhvr>
                                        <p:cTn id="158" dur="1" fill="hold">
                                          <p:stCondLst>
                                            <p:cond delay="0"/>
                                          </p:stCondLst>
                                        </p:cTn>
                                        <p:tgtEl>
                                          <p:spTgt spid="66"/>
                                        </p:tgtEl>
                                        <p:attrNameLst>
                                          <p:attrName>style.visibility</p:attrName>
                                        </p:attrNameLst>
                                      </p:cBhvr>
                                      <p:to>
                                        <p:strVal val="visible"/>
                                      </p:to>
                                    </p:set>
                                    <p:animEffect transition="in" filter="fade">
                                      <p:cBhvr>
                                        <p:cTn id="159" dur="1000"/>
                                        <p:tgtEl>
                                          <p:spTgt spid="66"/>
                                        </p:tgtEl>
                                      </p:cBhvr>
                                    </p:animEffect>
                                    <p:anim calcmode="lin" valueType="num">
                                      <p:cBhvr>
                                        <p:cTn id="160" dur="1000" fill="hold"/>
                                        <p:tgtEl>
                                          <p:spTgt spid="66"/>
                                        </p:tgtEl>
                                        <p:attrNameLst>
                                          <p:attrName>ppt_x</p:attrName>
                                        </p:attrNameLst>
                                      </p:cBhvr>
                                      <p:tavLst>
                                        <p:tav tm="0">
                                          <p:val>
                                            <p:strVal val="#ppt_x"/>
                                          </p:val>
                                        </p:tav>
                                        <p:tav tm="100000">
                                          <p:val>
                                            <p:strVal val="#ppt_x"/>
                                          </p:val>
                                        </p:tav>
                                      </p:tavLst>
                                    </p:anim>
                                    <p:anim calcmode="lin" valueType="num">
                                      <p:cBhvr>
                                        <p:cTn id="161" dur="1000" fill="hold"/>
                                        <p:tgtEl>
                                          <p:spTgt spid="66"/>
                                        </p:tgtEl>
                                        <p:attrNameLst>
                                          <p:attrName>ppt_y</p:attrName>
                                        </p:attrNameLst>
                                      </p:cBhvr>
                                      <p:tavLst>
                                        <p:tav tm="0">
                                          <p:val>
                                            <p:strVal val="#ppt_y+.1"/>
                                          </p:val>
                                        </p:tav>
                                        <p:tav tm="100000">
                                          <p:val>
                                            <p:strVal val="#ppt_y"/>
                                          </p:val>
                                        </p:tav>
                                      </p:tavLst>
                                    </p:anim>
                                  </p:childTnLst>
                                </p:cTn>
                              </p:par>
                              <p:par>
                                <p:cTn id="162" presetID="42" presetClass="entr" presetSubtype="0" fill="hold" grpId="0" nodeType="withEffect">
                                  <p:stCondLst>
                                    <p:cond delay="0"/>
                                  </p:stCondLst>
                                  <p:childTnLst>
                                    <p:set>
                                      <p:cBhvr>
                                        <p:cTn id="163" dur="1" fill="hold">
                                          <p:stCondLst>
                                            <p:cond delay="0"/>
                                          </p:stCondLst>
                                        </p:cTn>
                                        <p:tgtEl>
                                          <p:spTgt spid="46"/>
                                        </p:tgtEl>
                                        <p:attrNameLst>
                                          <p:attrName>style.visibility</p:attrName>
                                        </p:attrNameLst>
                                      </p:cBhvr>
                                      <p:to>
                                        <p:strVal val="visible"/>
                                      </p:to>
                                    </p:set>
                                    <p:animEffect transition="in" filter="fade">
                                      <p:cBhvr>
                                        <p:cTn id="164" dur="1000"/>
                                        <p:tgtEl>
                                          <p:spTgt spid="46"/>
                                        </p:tgtEl>
                                      </p:cBhvr>
                                    </p:animEffect>
                                    <p:anim calcmode="lin" valueType="num">
                                      <p:cBhvr>
                                        <p:cTn id="165" dur="1000" fill="hold"/>
                                        <p:tgtEl>
                                          <p:spTgt spid="46"/>
                                        </p:tgtEl>
                                        <p:attrNameLst>
                                          <p:attrName>ppt_x</p:attrName>
                                        </p:attrNameLst>
                                      </p:cBhvr>
                                      <p:tavLst>
                                        <p:tav tm="0">
                                          <p:val>
                                            <p:strVal val="#ppt_x"/>
                                          </p:val>
                                        </p:tav>
                                        <p:tav tm="100000">
                                          <p:val>
                                            <p:strVal val="#ppt_x"/>
                                          </p:val>
                                        </p:tav>
                                      </p:tavLst>
                                    </p:anim>
                                    <p:anim calcmode="lin" valueType="num">
                                      <p:cBhvr>
                                        <p:cTn id="166" dur="1000" fill="hold"/>
                                        <p:tgtEl>
                                          <p:spTgt spid="46"/>
                                        </p:tgtEl>
                                        <p:attrNameLst>
                                          <p:attrName>ppt_y</p:attrName>
                                        </p:attrNameLst>
                                      </p:cBhvr>
                                      <p:tavLst>
                                        <p:tav tm="0">
                                          <p:val>
                                            <p:strVal val="#ppt_y+.1"/>
                                          </p:val>
                                        </p:tav>
                                        <p:tav tm="100000">
                                          <p:val>
                                            <p:strVal val="#ppt_y"/>
                                          </p:val>
                                        </p:tav>
                                      </p:tavLst>
                                    </p:anim>
                                  </p:childTnLst>
                                </p:cTn>
                              </p:par>
                              <p:par>
                                <p:cTn id="167" presetID="42" presetClass="entr" presetSubtype="0" fill="hold" grpId="0" nodeType="withEffect">
                                  <p:stCondLst>
                                    <p:cond delay="0"/>
                                  </p:stCondLst>
                                  <p:childTnLst>
                                    <p:set>
                                      <p:cBhvr>
                                        <p:cTn id="168" dur="1" fill="hold">
                                          <p:stCondLst>
                                            <p:cond delay="0"/>
                                          </p:stCondLst>
                                        </p:cTn>
                                        <p:tgtEl>
                                          <p:spTgt spid="40"/>
                                        </p:tgtEl>
                                        <p:attrNameLst>
                                          <p:attrName>style.visibility</p:attrName>
                                        </p:attrNameLst>
                                      </p:cBhvr>
                                      <p:to>
                                        <p:strVal val="visible"/>
                                      </p:to>
                                    </p:set>
                                    <p:animEffect transition="in" filter="fade">
                                      <p:cBhvr>
                                        <p:cTn id="169" dur="1000"/>
                                        <p:tgtEl>
                                          <p:spTgt spid="40"/>
                                        </p:tgtEl>
                                      </p:cBhvr>
                                    </p:animEffect>
                                    <p:anim calcmode="lin" valueType="num">
                                      <p:cBhvr>
                                        <p:cTn id="170" dur="1000" fill="hold"/>
                                        <p:tgtEl>
                                          <p:spTgt spid="40"/>
                                        </p:tgtEl>
                                        <p:attrNameLst>
                                          <p:attrName>ppt_x</p:attrName>
                                        </p:attrNameLst>
                                      </p:cBhvr>
                                      <p:tavLst>
                                        <p:tav tm="0">
                                          <p:val>
                                            <p:strVal val="#ppt_x"/>
                                          </p:val>
                                        </p:tav>
                                        <p:tav tm="100000">
                                          <p:val>
                                            <p:strVal val="#ppt_x"/>
                                          </p:val>
                                        </p:tav>
                                      </p:tavLst>
                                    </p:anim>
                                    <p:anim calcmode="lin" valueType="num">
                                      <p:cBhvr>
                                        <p:cTn id="17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172" fill="hold">
                      <p:stCondLst>
                        <p:cond delay="indefinite"/>
                      </p:stCondLst>
                      <p:childTnLst>
                        <p:par>
                          <p:cTn id="173" fill="hold">
                            <p:stCondLst>
                              <p:cond delay="0"/>
                            </p:stCondLst>
                            <p:childTnLst>
                              <p:par>
                                <p:cTn id="174" presetID="42" presetClass="entr" presetSubtype="0" fill="hold" grpId="0" nodeType="clickEffect">
                                  <p:stCondLst>
                                    <p:cond delay="0"/>
                                  </p:stCondLst>
                                  <p:childTnLst>
                                    <p:set>
                                      <p:cBhvr>
                                        <p:cTn id="175" dur="1" fill="hold">
                                          <p:stCondLst>
                                            <p:cond delay="0"/>
                                          </p:stCondLst>
                                        </p:cTn>
                                        <p:tgtEl>
                                          <p:spTgt spid="55"/>
                                        </p:tgtEl>
                                        <p:attrNameLst>
                                          <p:attrName>style.visibility</p:attrName>
                                        </p:attrNameLst>
                                      </p:cBhvr>
                                      <p:to>
                                        <p:strVal val="visible"/>
                                      </p:to>
                                    </p:set>
                                    <p:animEffect transition="in" filter="fade">
                                      <p:cBhvr>
                                        <p:cTn id="176" dur="1000"/>
                                        <p:tgtEl>
                                          <p:spTgt spid="55"/>
                                        </p:tgtEl>
                                      </p:cBhvr>
                                    </p:animEffect>
                                    <p:anim calcmode="lin" valueType="num">
                                      <p:cBhvr>
                                        <p:cTn id="177" dur="1000" fill="hold"/>
                                        <p:tgtEl>
                                          <p:spTgt spid="55"/>
                                        </p:tgtEl>
                                        <p:attrNameLst>
                                          <p:attrName>ppt_x</p:attrName>
                                        </p:attrNameLst>
                                      </p:cBhvr>
                                      <p:tavLst>
                                        <p:tav tm="0">
                                          <p:val>
                                            <p:strVal val="#ppt_x"/>
                                          </p:val>
                                        </p:tav>
                                        <p:tav tm="100000">
                                          <p:val>
                                            <p:strVal val="#ppt_x"/>
                                          </p:val>
                                        </p:tav>
                                      </p:tavLst>
                                    </p:anim>
                                    <p:anim calcmode="lin" valueType="num">
                                      <p:cBhvr>
                                        <p:cTn id="178" dur="1000" fill="hold"/>
                                        <p:tgtEl>
                                          <p:spTgt spid="55"/>
                                        </p:tgtEl>
                                        <p:attrNameLst>
                                          <p:attrName>ppt_y</p:attrName>
                                        </p:attrNameLst>
                                      </p:cBhvr>
                                      <p:tavLst>
                                        <p:tav tm="0">
                                          <p:val>
                                            <p:strVal val="#ppt_y+.1"/>
                                          </p:val>
                                        </p:tav>
                                        <p:tav tm="100000">
                                          <p:val>
                                            <p:strVal val="#ppt_y"/>
                                          </p:val>
                                        </p:tav>
                                      </p:tavLst>
                                    </p:anim>
                                  </p:childTnLst>
                                </p:cTn>
                              </p:par>
                              <p:par>
                                <p:cTn id="179" presetID="42" presetClass="entr" presetSubtype="0" fill="hold" grpId="0" nodeType="withEffect">
                                  <p:stCondLst>
                                    <p:cond delay="0"/>
                                  </p:stCondLst>
                                  <p:childTnLst>
                                    <p:set>
                                      <p:cBhvr>
                                        <p:cTn id="180" dur="1" fill="hold">
                                          <p:stCondLst>
                                            <p:cond delay="0"/>
                                          </p:stCondLst>
                                        </p:cTn>
                                        <p:tgtEl>
                                          <p:spTgt spid="52"/>
                                        </p:tgtEl>
                                        <p:attrNameLst>
                                          <p:attrName>style.visibility</p:attrName>
                                        </p:attrNameLst>
                                      </p:cBhvr>
                                      <p:to>
                                        <p:strVal val="visible"/>
                                      </p:to>
                                    </p:set>
                                    <p:animEffect transition="in" filter="fade">
                                      <p:cBhvr>
                                        <p:cTn id="181" dur="1000"/>
                                        <p:tgtEl>
                                          <p:spTgt spid="52"/>
                                        </p:tgtEl>
                                      </p:cBhvr>
                                    </p:animEffect>
                                    <p:anim calcmode="lin" valueType="num">
                                      <p:cBhvr>
                                        <p:cTn id="182" dur="1000" fill="hold"/>
                                        <p:tgtEl>
                                          <p:spTgt spid="52"/>
                                        </p:tgtEl>
                                        <p:attrNameLst>
                                          <p:attrName>ppt_x</p:attrName>
                                        </p:attrNameLst>
                                      </p:cBhvr>
                                      <p:tavLst>
                                        <p:tav tm="0">
                                          <p:val>
                                            <p:strVal val="#ppt_x"/>
                                          </p:val>
                                        </p:tav>
                                        <p:tav tm="100000">
                                          <p:val>
                                            <p:strVal val="#ppt_x"/>
                                          </p:val>
                                        </p:tav>
                                      </p:tavLst>
                                    </p:anim>
                                    <p:anim calcmode="lin" valueType="num">
                                      <p:cBhvr>
                                        <p:cTn id="183"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184" fill="hold">
                      <p:stCondLst>
                        <p:cond delay="indefinite"/>
                      </p:stCondLst>
                      <p:childTnLst>
                        <p:par>
                          <p:cTn id="185" fill="hold">
                            <p:stCondLst>
                              <p:cond delay="0"/>
                            </p:stCondLst>
                            <p:childTnLst>
                              <p:par>
                                <p:cTn id="186" presetID="10" presetClass="entr" presetSubtype="0" fill="hold" grpId="0" nodeType="clickEffect">
                                  <p:stCondLst>
                                    <p:cond delay="0"/>
                                  </p:stCondLst>
                                  <p:childTnLst>
                                    <p:set>
                                      <p:cBhvr>
                                        <p:cTn id="187" dur="1" fill="hold">
                                          <p:stCondLst>
                                            <p:cond delay="0"/>
                                          </p:stCondLst>
                                        </p:cTn>
                                        <p:tgtEl>
                                          <p:spTgt spid="35"/>
                                        </p:tgtEl>
                                        <p:attrNameLst>
                                          <p:attrName>style.visibility</p:attrName>
                                        </p:attrNameLst>
                                      </p:cBhvr>
                                      <p:to>
                                        <p:strVal val="visible"/>
                                      </p:to>
                                    </p:set>
                                    <p:animEffect transition="in" filter="fade">
                                      <p:cBhvr>
                                        <p:cTn id="188" dur="500"/>
                                        <p:tgtEl>
                                          <p:spTgt spid="35"/>
                                        </p:tgtEl>
                                      </p:cBhvr>
                                    </p:animEffect>
                                  </p:childTnLst>
                                </p:cTn>
                              </p:par>
                            </p:childTnLst>
                          </p:cTn>
                        </p:par>
                      </p:childTnLst>
                    </p:cTn>
                  </p:par>
                  <p:par>
                    <p:cTn id="189" fill="hold">
                      <p:stCondLst>
                        <p:cond delay="indefinite"/>
                      </p:stCondLst>
                      <p:childTnLst>
                        <p:par>
                          <p:cTn id="190" fill="hold">
                            <p:stCondLst>
                              <p:cond delay="0"/>
                            </p:stCondLst>
                            <p:childTnLst>
                              <p:par>
                                <p:cTn id="191" presetID="42" presetClass="entr" presetSubtype="0" fill="hold" grpId="0" nodeType="clickEffect">
                                  <p:stCondLst>
                                    <p:cond delay="0"/>
                                  </p:stCondLst>
                                  <p:childTnLst>
                                    <p:set>
                                      <p:cBhvr>
                                        <p:cTn id="192" dur="1" fill="hold">
                                          <p:stCondLst>
                                            <p:cond delay="0"/>
                                          </p:stCondLst>
                                        </p:cTn>
                                        <p:tgtEl>
                                          <p:spTgt spid="67"/>
                                        </p:tgtEl>
                                        <p:attrNameLst>
                                          <p:attrName>style.visibility</p:attrName>
                                        </p:attrNameLst>
                                      </p:cBhvr>
                                      <p:to>
                                        <p:strVal val="visible"/>
                                      </p:to>
                                    </p:set>
                                    <p:animEffect transition="in" filter="fade">
                                      <p:cBhvr>
                                        <p:cTn id="193" dur="1000"/>
                                        <p:tgtEl>
                                          <p:spTgt spid="67"/>
                                        </p:tgtEl>
                                      </p:cBhvr>
                                    </p:animEffect>
                                    <p:anim calcmode="lin" valueType="num">
                                      <p:cBhvr>
                                        <p:cTn id="194" dur="1000" fill="hold"/>
                                        <p:tgtEl>
                                          <p:spTgt spid="67"/>
                                        </p:tgtEl>
                                        <p:attrNameLst>
                                          <p:attrName>ppt_x</p:attrName>
                                        </p:attrNameLst>
                                      </p:cBhvr>
                                      <p:tavLst>
                                        <p:tav tm="0">
                                          <p:val>
                                            <p:strVal val="#ppt_x"/>
                                          </p:val>
                                        </p:tav>
                                        <p:tav tm="100000">
                                          <p:val>
                                            <p:strVal val="#ppt_x"/>
                                          </p:val>
                                        </p:tav>
                                      </p:tavLst>
                                    </p:anim>
                                    <p:anim calcmode="lin" valueType="num">
                                      <p:cBhvr>
                                        <p:cTn id="195" dur="1000" fill="hold"/>
                                        <p:tgtEl>
                                          <p:spTgt spid="67"/>
                                        </p:tgtEl>
                                        <p:attrNameLst>
                                          <p:attrName>ppt_y</p:attrName>
                                        </p:attrNameLst>
                                      </p:cBhvr>
                                      <p:tavLst>
                                        <p:tav tm="0">
                                          <p:val>
                                            <p:strVal val="#ppt_y+.1"/>
                                          </p:val>
                                        </p:tav>
                                        <p:tav tm="100000">
                                          <p:val>
                                            <p:strVal val="#ppt_y"/>
                                          </p:val>
                                        </p:tav>
                                      </p:tavLst>
                                    </p:anim>
                                  </p:childTnLst>
                                </p:cTn>
                              </p:par>
                              <p:par>
                                <p:cTn id="196" presetID="42" presetClass="entr" presetSubtype="0" fill="hold" grpId="0" nodeType="withEffect">
                                  <p:stCondLst>
                                    <p:cond delay="0"/>
                                  </p:stCondLst>
                                  <p:childTnLst>
                                    <p:set>
                                      <p:cBhvr>
                                        <p:cTn id="197" dur="1" fill="hold">
                                          <p:stCondLst>
                                            <p:cond delay="0"/>
                                          </p:stCondLst>
                                        </p:cTn>
                                        <p:tgtEl>
                                          <p:spTgt spid="68"/>
                                        </p:tgtEl>
                                        <p:attrNameLst>
                                          <p:attrName>style.visibility</p:attrName>
                                        </p:attrNameLst>
                                      </p:cBhvr>
                                      <p:to>
                                        <p:strVal val="visible"/>
                                      </p:to>
                                    </p:set>
                                    <p:animEffect transition="in" filter="fade">
                                      <p:cBhvr>
                                        <p:cTn id="198" dur="1000"/>
                                        <p:tgtEl>
                                          <p:spTgt spid="68"/>
                                        </p:tgtEl>
                                      </p:cBhvr>
                                    </p:animEffect>
                                    <p:anim calcmode="lin" valueType="num">
                                      <p:cBhvr>
                                        <p:cTn id="199" dur="1000" fill="hold"/>
                                        <p:tgtEl>
                                          <p:spTgt spid="68"/>
                                        </p:tgtEl>
                                        <p:attrNameLst>
                                          <p:attrName>ppt_x</p:attrName>
                                        </p:attrNameLst>
                                      </p:cBhvr>
                                      <p:tavLst>
                                        <p:tav tm="0">
                                          <p:val>
                                            <p:strVal val="#ppt_x"/>
                                          </p:val>
                                        </p:tav>
                                        <p:tav tm="100000">
                                          <p:val>
                                            <p:strVal val="#ppt_x"/>
                                          </p:val>
                                        </p:tav>
                                      </p:tavLst>
                                    </p:anim>
                                    <p:anim calcmode="lin" valueType="num">
                                      <p:cBhvr>
                                        <p:cTn id="200" dur="1000" fill="hold"/>
                                        <p:tgtEl>
                                          <p:spTgt spid="68"/>
                                        </p:tgtEl>
                                        <p:attrNameLst>
                                          <p:attrName>ppt_y</p:attrName>
                                        </p:attrNameLst>
                                      </p:cBhvr>
                                      <p:tavLst>
                                        <p:tav tm="0">
                                          <p:val>
                                            <p:strVal val="#ppt_y+.1"/>
                                          </p:val>
                                        </p:tav>
                                        <p:tav tm="100000">
                                          <p:val>
                                            <p:strVal val="#ppt_y"/>
                                          </p:val>
                                        </p:tav>
                                      </p:tavLst>
                                    </p:anim>
                                  </p:childTnLst>
                                </p:cTn>
                              </p:par>
                              <p:par>
                                <p:cTn id="201" presetID="42" presetClass="entr" presetSubtype="0" fill="hold" grpId="0" nodeType="withEffect">
                                  <p:stCondLst>
                                    <p:cond delay="0"/>
                                  </p:stCondLst>
                                  <p:childTnLst>
                                    <p:set>
                                      <p:cBhvr>
                                        <p:cTn id="202" dur="1" fill="hold">
                                          <p:stCondLst>
                                            <p:cond delay="0"/>
                                          </p:stCondLst>
                                        </p:cTn>
                                        <p:tgtEl>
                                          <p:spTgt spid="47"/>
                                        </p:tgtEl>
                                        <p:attrNameLst>
                                          <p:attrName>style.visibility</p:attrName>
                                        </p:attrNameLst>
                                      </p:cBhvr>
                                      <p:to>
                                        <p:strVal val="visible"/>
                                      </p:to>
                                    </p:set>
                                    <p:animEffect transition="in" filter="fade">
                                      <p:cBhvr>
                                        <p:cTn id="203" dur="1000"/>
                                        <p:tgtEl>
                                          <p:spTgt spid="47"/>
                                        </p:tgtEl>
                                      </p:cBhvr>
                                    </p:animEffect>
                                    <p:anim calcmode="lin" valueType="num">
                                      <p:cBhvr>
                                        <p:cTn id="204" dur="1000" fill="hold"/>
                                        <p:tgtEl>
                                          <p:spTgt spid="47"/>
                                        </p:tgtEl>
                                        <p:attrNameLst>
                                          <p:attrName>ppt_x</p:attrName>
                                        </p:attrNameLst>
                                      </p:cBhvr>
                                      <p:tavLst>
                                        <p:tav tm="0">
                                          <p:val>
                                            <p:strVal val="#ppt_x"/>
                                          </p:val>
                                        </p:tav>
                                        <p:tav tm="100000">
                                          <p:val>
                                            <p:strVal val="#ppt_x"/>
                                          </p:val>
                                        </p:tav>
                                      </p:tavLst>
                                    </p:anim>
                                    <p:anim calcmode="lin" valueType="num">
                                      <p:cBhvr>
                                        <p:cTn id="205" dur="1000" fill="hold"/>
                                        <p:tgtEl>
                                          <p:spTgt spid="47"/>
                                        </p:tgtEl>
                                        <p:attrNameLst>
                                          <p:attrName>ppt_y</p:attrName>
                                        </p:attrNameLst>
                                      </p:cBhvr>
                                      <p:tavLst>
                                        <p:tav tm="0">
                                          <p:val>
                                            <p:strVal val="#ppt_y+.1"/>
                                          </p:val>
                                        </p:tav>
                                        <p:tav tm="100000">
                                          <p:val>
                                            <p:strVal val="#ppt_y"/>
                                          </p:val>
                                        </p:tav>
                                      </p:tavLst>
                                    </p:anim>
                                  </p:childTnLst>
                                </p:cTn>
                              </p:par>
                              <p:par>
                                <p:cTn id="206" presetID="42" presetClass="entr" presetSubtype="0" fill="hold" grpId="0" nodeType="withEffect">
                                  <p:stCondLst>
                                    <p:cond delay="0"/>
                                  </p:stCondLst>
                                  <p:childTnLst>
                                    <p:set>
                                      <p:cBhvr>
                                        <p:cTn id="207" dur="1" fill="hold">
                                          <p:stCondLst>
                                            <p:cond delay="0"/>
                                          </p:stCondLst>
                                        </p:cTn>
                                        <p:tgtEl>
                                          <p:spTgt spid="44"/>
                                        </p:tgtEl>
                                        <p:attrNameLst>
                                          <p:attrName>style.visibility</p:attrName>
                                        </p:attrNameLst>
                                      </p:cBhvr>
                                      <p:to>
                                        <p:strVal val="visible"/>
                                      </p:to>
                                    </p:set>
                                    <p:animEffect transition="in" filter="fade">
                                      <p:cBhvr>
                                        <p:cTn id="208" dur="1000"/>
                                        <p:tgtEl>
                                          <p:spTgt spid="44"/>
                                        </p:tgtEl>
                                      </p:cBhvr>
                                    </p:animEffect>
                                    <p:anim calcmode="lin" valueType="num">
                                      <p:cBhvr>
                                        <p:cTn id="209" dur="1000" fill="hold"/>
                                        <p:tgtEl>
                                          <p:spTgt spid="44"/>
                                        </p:tgtEl>
                                        <p:attrNameLst>
                                          <p:attrName>ppt_x</p:attrName>
                                        </p:attrNameLst>
                                      </p:cBhvr>
                                      <p:tavLst>
                                        <p:tav tm="0">
                                          <p:val>
                                            <p:strVal val="#ppt_x"/>
                                          </p:val>
                                        </p:tav>
                                        <p:tav tm="100000">
                                          <p:val>
                                            <p:strVal val="#ppt_x"/>
                                          </p:val>
                                        </p:tav>
                                      </p:tavLst>
                                    </p:anim>
                                    <p:anim calcmode="lin" valueType="num">
                                      <p:cBhvr>
                                        <p:cTn id="210"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211" fill="hold">
                      <p:stCondLst>
                        <p:cond delay="indefinite"/>
                      </p:stCondLst>
                      <p:childTnLst>
                        <p:par>
                          <p:cTn id="212" fill="hold">
                            <p:stCondLst>
                              <p:cond delay="0"/>
                            </p:stCondLst>
                            <p:childTnLst>
                              <p:par>
                                <p:cTn id="213" presetID="42" presetClass="entr" presetSubtype="0" fill="hold" grpId="0" nodeType="clickEffect">
                                  <p:stCondLst>
                                    <p:cond delay="0"/>
                                  </p:stCondLst>
                                  <p:childTnLst>
                                    <p:set>
                                      <p:cBhvr>
                                        <p:cTn id="214" dur="1" fill="hold">
                                          <p:stCondLst>
                                            <p:cond delay="0"/>
                                          </p:stCondLst>
                                        </p:cTn>
                                        <p:tgtEl>
                                          <p:spTgt spid="54"/>
                                        </p:tgtEl>
                                        <p:attrNameLst>
                                          <p:attrName>style.visibility</p:attrName>
                                        </p:attrNameLst>
                                      </p:cBhvr>
                                      <p:to>
                                        <p:strVal val="visible"/>
                                      </p:to>
                                    </p:set>
                                    <p:animEffect transition="in" filter="fade">
                                      <p:cBhvr>
                                        <p:cTn id="215" dur="1000"/>
                                        <p:tgtEl>
                                          <p:spTgt spid="54"/>
                                        </p:tgtEl>
                                      </p:cBhvr>
                                    </p:animEffect>
                                    <p:anim calcmode="lin" valueType="num">
                                      <p:cBhvr>
                                        <p:cTn id="216" dur="1000" fill="hold"/>
                                        <p:tgtEl>
                                          <p:spTgt spid="54"/>
                                        </p:tgtEl>
                                        <p:attrNameLst>
                                          <p:attrName>ppt_x</p:attrName>
                                        </p:attrNameLst>
                                      </p:cBhvr>
                                      <p:tavLst>
                                        <p:tav tm="0">
                                          <p:val>
                                            <p:strVal val="#ppt_x"/>
                                          </p:val>
                                        </p:tav>
                                        <p:tav tm="100000">
                                          <p:val>
                                            <p:strVal val="#ppt_x"/>
                                          </p:val>
                                        </p:tav>
                                      </p:tavLst>
                                    </p:anim>
                                    <p:anim calcmode="lin" valueType="num">
                                      <p:cBhvr>
                                        <p:cTn id="217"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218" fill="hold">
                      <p:stCondLst>
                        <p:cond delay="indefinite"/>
                      </p:stCondLst>
                      <p:childTnLst>
                        <p:par>
                          <p:cTn id="219" fill="hold">
                            <p:stCondLst>
                              <p:cond delay="0"/>
                            </p:stCondLst>
                            <p:childTnLst>
                              <p:par>
                                <p:cTn id="220" presetID="42" presetClass="entr" presetSubtype="0" fill="hold" grpId="0" nodeType="clickEffect">
                                  <p:stCondLst>
                                    <p:cond delay="0"/>
                                  </p:stCondLst>
                                  <p:childTnLst>
                                    <p:set>
                                      <p:cBhvr>
                                        <p:cTn id="221" dur="1" fill="hold">
                                          <p:stCondLst>
                                            <p:cond delay="0"/>
                                          </p:stCondLst>
                                        </p:cTn>
                                        <p:tgtEl>
                                          <p:spTgt spid="36"/>
                                        </p:tgtEl>
                                        <p:attrNameLst>
                                          <p:attrName>style.visibility</p:attrName>
                                        </p:attrNameLst>
                                      </p:cBhvr>
                                      <p:to>
                                        <p:strVal val="visible"/>
                                      </p:to>
                                    </p:set>
                                    <p:animEffect transition="in" filter="fade">
                                      <p:cBhvr>
                                        <p:cTn id="222" dur="1000"/>
                                        <p:tgtEl>
                                          <p:spTgt spid="36"/>
                                        </p:tgtEl>
                                      </p:cBhvr>
                                    </p:animEffect>
                                    <p:anim calcmode="lin" valueType="num">
                                      <p:cBhvr>
                                        <p:cTn id="223" dur="1000" fill="hold"/>
                                        <p:tgtEl>
                                          <p:spTgt spid="36"/>
                                        </p:tgtEl>
                                        <p:attrNameLst>
                                          <p:attrName>ppt_x</p:attrName>
                                        </p:attrNameLst>
                                      </p:cBhvr>
                                      <p:tavLst>
                                        <p:tav tm="0">
                                          <p:val>
                                            <p:strVal val="#ppt_x"/>
                                          </p:val>
                                        </p:tav>
                                        <p:tav tm="100000">
                                          <p:val>
                                            <p:strVal val="#ppt_x"/>
                                          </p:val>
                                        </p:tav>
                                      </p:tavLst>
                                    </p:anim>
                                    <p:anim calcmode="lin" valueType="num">
                                      <p:cBhvr>
                                        <p:cTn id="224"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8" grpId="0" animBg="1"/>
      <p:bldP spid="70" grpId="0" animBg="1"/>
      <p:bldP spid="32" grpId="0" animBg="1"/>
      <p:bldP spid="33" grpId="0" animBg="1"/>
      <p:bldP spid="34" grpId="0" animBg="1"/>
      <p:bldP spid="35" grpId="0" animBg="1"/>
      <p:bldP spid="36"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4" grpId="0" animBg="1"/>
      <p:bldP spid="55" grpId="0" animBg="1"/>
      <p:bldP spid="56" grpId="0" animBg="1"/>
      <p:bldP spid="57" grpId="0" animBg="1"/>
      <p:bldP spid="53" grpId="0" animBg="1"/>
      <p:bldP spid="61" grpId="0" animBg="1"/>
      <p:bldP spid="62" grpId="0" animBg="1"/>
      <p:bldP spid="63" grpId="0" animBg="1"/>
      <p:bldP spid="64" grpId="0" animBg="1"/>
      <p:bldP spid="65" grpId="0" animBg="1"/>
      <p:bldP spid="66" grpId="0" animBg="1"/>
      <p:bldP spid="67" grpId="0" animBg="1"/>
      <p:bldP spid="68" grpId="0" animBg="1"/>
      <p:bldP spid="4" grpId="0"/>
      <p:bldP spid="5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2"/>
          <p:cNvSpPr>
            <a:spLocks noGrp="1"/>
          </p:cNvSpPr>
          <p:nvPr>
            <p:ph type="title"/>
          </p:nvPr>
        </p:nvSpPr>
        <p:spPr/>
        <p:txBody>
          <a:bodyPr/>
          <a:lstStyle/>
          <a:p>
            <a:r>
              <a:rPr lang="de-CH" altLang="fr-FR" dirty="0" err="1"/>
              <a:t>Contenus</a:t>
            </a:r>
            <a:r>
              <a:rPr lang="de-CH" altLang="fr-FR" dirty="0"/>
              <a:t> – </a:t>
            </a:r>
            <a:r>
              <a:rPr lang="de-CH" altLang="fr-FR" dirty="0" err="1"/>
              <a:t>Leçons</a:t>
            </a:r>
            <a:r>
              <a:rPr lang="de-CH" altLang="fr-FR" dirty="0"/>
              <a:t> de 30 min</a:t>
            </a:r>
            <a:endParaRPr lang="de-CH" altLang="fr-FR" dirty="0" smtClean="0"/>
          </a:p>
        </p:txBody>
      </p:sp>
      <p:sp>
        <p:nvSpPr>
          <p:cNvPr id="2" name="Rechteck 1"/>
          <p:cNvSpPr/>
          <p:nvPr/>
        </p:nvSpPr>
        <p:spPr bwMode="auto">
          <a:xfrm>
            <a:off x="1187624" y="1214651"/>
            <a:ext cx="6777682" cy="374095"/>
          </a:xfrm>
          <a:prstGeom prst="rect">
            <a:avLst/>
          </a:prstGeom>
          <a:pattFill prst="wdUpDiag">
            <a:fgClr>
              <a:srgbClr val="FFFFCC"/>
            </a:fgClr>
            <a:bgClr>
              <a:schemeClr val="bg1"/>
            </a:bgClr>
          </a:patt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lvl="0"/>
            <a:r>
              <a:rPr lang="fr-CH" dirty="0">
                <a:solidFill>
                  <a:srgbClr val="000000"/>
                </a:solidFill>
              </a:rPr>
              <a:t>Echauffement</a:t>
            </a:r>
          </a:p>
          <a:p>
            <a:pPr lvl="0"/>
            <a:r>
              <a:rPr lang="fr-CH" sz="950" dirty="0">
                <a:solidFill>
                  <a:srgbClr val="000000"/>
                </a:solidFill>
              </a:rPr>
              <a:t>(stimuler circulation - mobilisation articulations – stretching </a:t>
            </a:r>
            <a:r>
              <a:rPr lang="fr-CH" sz="950" dirty="0" err="1">
                <a:solidFill>
                  <a:srgbClr val="000000"/>
                </a:solidFill>
              </a:rPr>
              <a:t>dyna</a:t>
            </a:r>
            <a:r>
              <a:rPr lang="fr-CH" sz="950" dirty="0">
                <a:solidFill>
                  <a:srgbClr val="000000"/>
                </a:solidFill>
              </a:rPr>
              <a:t> - augmentation pulsation - Transition partie principale)</a:t>
            </a:r>
          </a:p>
        </p:txBody>
      </p:sp>
      <p:sp>
        <p:nvSpPr>
          <p:cNvPr id="21" name="Rechteck 20"/>
          <p:cNvSpPr/>
          <p:nvPr/>
        </p:nvSpPr>
        <p:spPr bwMode="auto">
          <a:xfrm>
            <a:off x="1187624" y="5319252"/>
            <a:ext cx="6777682" cy="322536"/>
          </a:xfrm>
          <a:prstGeom prst="rect">
            <a:avLst/>
          </a:prstGeom>
          <a:pattFill prst="wdUpDiag">
            <a:fgClr>
              <a:srgbClr val="FFFFCC"/>
            </a:fgClr>
            <a:bgClr>
              <a:schemeClr val="bg1"/>
            </a:bgClr>
          </a:patt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lvl="0"/>
            <a:r>
              <a:rPr lang="de-CH" dirty="0">
                <a:solidFill>
                  <a:srgbClr val="000000"/>
                </a:solidFill>
              </a:rPr>
              <a:t>Retour au </a:t>
            </a:r>
            <a:r>
              <a:rPr lang="de-CH" dirty="0" err="1">
                <a:solidFill>
                  <a:srgbClr val="000000"/>
                </a:solidFill>
              </a:rPr>
              <a:t>calme</a:t>
            </a:r>
            <a:endParaRPr lang="de-CH" dirty="0">
              <a:solidFill>
                <a:srgbClr val="000000"/>
              </a:solidFill>
            </a:endParaRPr>
          </a:p>
          <a:p>
            <a:pPr lvl="0"/>
            <a:r>
              <a:rPr lang="fr-CH" sz="950" dirty="0">
                <a:solidFill>
                  <a:srgbClr val="000000"/>
                </a:solidFill>
              </a:rPr>
              <a:t>(cool-down – ex de détente – étirements par intermittence - relaxation musculaire progressive - massage – relaxation) </a:t>
            </a:r>
            <a:endParaRPr lang="de-CH" sz="950" dirty="0">
              <a:solidFill>
                <a:srgbClr val="000000"/>
              </a:solidFill>
            </a:endParaRPr>
          </a:p>
        </p:txBody>
      </p:sp>
      <p:sp>
        <p:nvSpPr>
          <p:cNvPr id="24" name="Rechteck 23"/>
          <p:cNvSpPr/>
          <p:nvPr/>
        </p:nvSpPr>
        <p:spPr bwMode="auto">
          <a:xfrm>
            <a:off x="1187624" y="1623252"/>
            <a:ext cx="6777682" cy="3605988"/>
          </a:xfrm>
          <a:prstGeom prst="rect">
            <a:avLst/>
          </a:prstGeom>
          <a:no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r>
              <a:rPr lang="de-CH" dirty="0" smtClean="0">
                <a:solidFill>
                  <a:srgbClr val="000000"/>
                </a:solidFill>
              </a:rPr>
              <a:t>Partie </a:t>
            </a:r>
            <a:r>
              <a:rPr lang="de-CH" dirty="0" err="1" smtClean="0">
                <a:solidFill>
                  <a:srgbClr val="000000"/>
                </a:solidFill>
              </a:rPr>
              <a:t>principale</a:t>
            </a:r>
            <a:endParaRPr lang="de-CH" dirty="0" smtClean="0">
              <a:solidFill>
                <a:srgbClr val="000000"/>
              </a:solidFill>
            </a:endParaRPr>
          </a:p>
        </p:txBody>
      </p:sp>
      <p:sp>
        <p:nvSpPr>
          <p:cNvPr id="25" name="Rechteck 24"/>
          <p:cNvSpPr/>
          <p:nvPr/>
        </p:nvSpPr>
        <p:spPr bwMode="auto">
          <a:xfrm>
            <a:off x="8059935" y="1214651"/>
            <a:ext cx="648072" cy="4427137"/>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3</a:t>
            </a:r>
            <a:r>
              <a:rPr lang="de-CH" dirty="0" smtClean="0">
                <a:solidFill>
                  <a:srgbClr val="000000"/>
                </a:solidFill>
              </a:rPr>
              <a:t>0 </a:t>
            </a:r>
            <a:r>
              <a:rPr lang="de-CH" dirty="0">
                <a:solidFill>
                  <a:srgbClr val="000000"/>
                </a:solidFill>
              </a:rPr>
              <a:t>m</a:t>
            </a:r>
            <a:r>
              <a:rPr lang="de-CH" dirty="0" smtClean="0">
                <a:solidFill>
                  <a:srgbClr val="000000"/>
                </a:solidFill>
              </a:rPr>
              <a:t>in</a:t>
            </a:r>
          </a:p>
        </p:txBody>
      </p:sp>
      <p:sp>
        <p:nvSpPr>
          <p:cNvPr id="30" name="Textfeld 4"/>
          <p:cNvSpPr txBox="1">
            <a:spLocks noChangeArrowheads="1"/>
          </p:cNvSpPr>
          <p:nvPr/>
        </p:nvSpPr>
        <p:spPr bwMode="auto">
          <a:xfrm>
            <a:off x="1259632" y="1906726"/>
            <a:ext cx="6624736" cy="430887"/>
          </a:xfrm>
          <a:prstGeom prst="rect">
            <a:avLst/>
          </a:prstGeom>
          <a:solidFill>
            <a:srgbClr val="00B050"/>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spcBef>
                <a:spcPct val="0"/>
              </a:spcBef>
              <a:buFontTx/>
              <a:buNone/>
            </a:pPr>
            <a:r>
              <a:rPr lang="de-CH" altLang="fr-FR" sz="1100" b="1" dirty="0" smtClean="0">
                <a:solidFill>
                  <a:srgbClr val="FFFFFF"/>
                </a:solidFill>
              </a:rPr>
              <a:t>EO</a:t>
            </a:r>
            <a:br>
              <a:rPr lang="de-CH" altLang="fr-FR" sz="1100" b="1" dirty="0" smtClean="0">
                <a:solidFill>
                  <a:srgbClr val="FFFFFF"/>
                </a:solidFill>
              </a:rPr>
            </a:br>
            <a:r>
              <a:rPr lang="de-CH" altLang="fr-FR" sz="1100" b="1" dirty="0" err="1" smtClean="0">
                <a:solidFill>
                  <a:srgbClr val="FFFFFF"/>
                </a:solidFill>
              </a:rPr>
              <a:t>sem</a:t>
            </a:r>
            <a:endParaRPr lang="de-CH" altLang="fr-FR" sz="1100" b="1" dirty="0">
              <a:solidFill>
                <a:srgbClr val="FFFFFF"/>
              </a:solidFill>
            </a:endParaRPr>
          </a:p>
        </p:txBody>
      </p:sp>
      <p:sp>
        <p:nvSpPr>
          <p:cNvPr id="5" name="Rechteck 4"/>
          <p:cNvSpPr/>
          <p:nvPr/>
        </p:nvSpPr>
        <p:spPr bwMode="auto">
          <a:xfrm>
            <a:off x="8059935" y="1214651"/>
            <a:ext cx="652617" cy="408601"/>
          </a:xfrm>
          <a:prstGeom prst="rect">
            <a:avLst/>
          </a:prstGeom>
          <a:pattFill prst="wdUpDiag">
            <a:fgClr>
              <a:schemeClr val="bg1"/>
            </a:fgClr>
            <a:bgClr>
              <a:schemeClr val="bg1">
                <a:lumMod val="75000"/>
              </a:schemeClr>
            </a:bgClr>
          </a:patt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CH" sz="1200" b="0" i="0" u="none" strike="noStrike" cap="none" normalizeH="0" baseline="0" smtClean="0">
              <a:ln>
                <a:noFill/>
              </a:ln>
              <a:solidFill>
                <a:schemeClr val="tx1"/>
              </a:solidFill>
              <a:effectLst/>
              <a:latin typeface="Arial" charset="0"/>
            </a:endParaRPr>
          </a:p>
        </p:txBody>
      </p:sp>
      <p:sp>
        <p:nvSpPr>
          <p:cNvPr id="26" name="Rechteck 25"/>
          <p:cNvSpPr/>
          <p:nvPr/>
        </p:nvSpPr>
        <p:spPr bwMode="auto">
          <a:xfrm>
            <a:off x="8055390" y="5319252"/>
            <a:ext cx="652617" cy="360048"/>
          </a:xfrm>
          <a:prstGeom prst="rect">
            <a:avLst/>
          </a:prstGeom>
          <a:pattFill prst="wdUpDiag">
            <a:fgClr>
              <a:schemeClr val="bg1"/>
            </a:fgClr>
            <a:bgClr>
              <a:schemeClr val="bg1">
                <a:lumMod val="75000"/>
              </a:schemeClr>
            </a:bgClr>
          </a:patt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CH" sz="1200" b="0" i="0" u="none" strike="noStrike" cap="none" normalizeH="0" baseline="0" smtClean="0">
              <a:ln>
                <a:noFill/>
              </a:ln>
              <a:solidFill>
                <a:schemeClr val="tx1"/>
              </a:solidFill>
              <a:effectLst/>
              <a:latin typeface="Arial" charset="0"/>
            </a:endParaRPr>
          </a:p>
        </p:txBody>
      </p:sp>
      <p:sp>
        <p:nvSpPr>
          <p:cNvPr id="22" name="Textfeld 14"/>
          <p:cNvSpPr txBox="1">
            <a:spLocks noChangeArrowheads="1"/>
          </p:cNvSpPr>
          <p:nvPr/>
        </p:nvSpPr>
        <p:spPr bwMode="auto">
          <a:xfrm>
            <a:off x="2420946" y="1943124"/>
            <a:ext cx="1080144"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2-4</a:t>
            </a:r>
            <a:endParaRPr lang="de-CH" altLang="fr-FR" sz="1200" dirty="0">
              <a:solidFill>
                <a:srgbClr val="000000"/>
              </a:solidFill>
            </a:endParaRPr>
          </a:p>
        </p:txBody>
      </p:sp>
      <p:sp>
        <p:nvSpPr>
          <p:cNvPr id="31" name="Textfeld 14"/>
          <p:cNvSpPr txBox="1">
            <a:spLocks noChangeArrowheads="1"/>
          </p:cNvSpPr>
          <p:nvPr/>
        </p:nvSpPr>
        <p:spPr bwMode="auto">
          <a:xfrm>
            <a:off x="3500792" y="1943124"/>
            <a:ext cx="1080144"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5-7</a:t>
            </a:r>
            <a:endParaRPr lang="de-CH" altLang="fr-FR" sz="1200" dirty="0">
              <a:solidFill>
                <a:srgbClr val="000000"/>
              </a:solidFill>
            </a:endParaRPr>
          </a:p>
        </p:txBody>
      </p:sp>
      <p:sp>
        <p:nvSpPr>
          <p:cNvPr id="32" name="Textfeld 14"/>
          <p:cNvSpPr txBox="1">
            <a:spLocks noChangeArrowheads="1"/>
          </p:cNvSpPr>
          <p:nvPr/>
        </p:nvSpPr>
        <p:spPr bwMode="auto">
          <a:xfrm>
            <a:off x="4581527" y="1943125"/>
            <a:ext cx="1080144"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8-10</a:t>
            </a:r>
            <a:endParaRPr lang="de-CH" altLang="fr-FR" sz="1200" dirty="0">
              <a:solidFill>
                <a:srgbClr val="000000"/>
              </a:solidFill>
            </a:endParaRPr>
          </a:p>
        </p:txBody>
      </p:sp>
      <p:sp>
        <p:nvSpPr>
          <p:cNvPr id="33" name="Textfeld 14"/>
          <p:cNvSpPr txBox="1">
            <a:spLocks noChangeArrowheads="1"/>
          </p:cNvSpPr>
          <p:nvPr/>
        </p:nvSpPr>
        <p:spPr bwMode="auto">
          <a:xfrm>
            <a:off x="5661074" y="1943125"/>
            <a:ext cx="1080144"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11-13</a:t>
            </a:r>
            <a:endParaRPr lang="de-CH" altLang="fr-FR" sz="1200" dirty="0">
              <a:solidFill>
                <a:srgbClr val="000000"/>
              </a:solidFill>
            </a:endParaRPr>
          </a:p>
        </p:txBody>
      </p:sp>
      <p:sp>
        <p:nvSpPr>
          <p:cNvPr id="34" name="Textfeld 14"/>
          <p:cNvSpPr txBox="1">
            <a:spLocks noChangeArrowheads="1"/>
          </p:cNvSpPr>
          <p:nvPr/>
        </p:nvSpPr>
        <p:spPr bwMode="auto">
          <a:xfrm>
            <a:off x="6741218" y="1943125"/>
            <a:ext cx="1080144"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14-15</a:t>
            </a:r>
            <a:endParaRPr lang="de-CH" altLang="fr-FR" sz="1200" dirty="0">
              <a:solidFill>
                <a:srgbClr val="000000"/>
              </a:solidFill>
            </a:endParaRPr>
          </a:p>
        </p:txBody>
      </p:sp>
      <p:cxnSp>
        <p:nvCxnSpPr>
          <p:cNvPr id="35" name="Gerade Verbindung 34"/>
          <p:cNvCxnSpPr/>
          <p:nvPr/>
        </p:nvCxnSpPr>
        <p:spPr bwMode="auto">
          <a:xfrm>
            <a:off x="1187624" y="4059084"/>
            <a:ext cx="6777682" cy="0"/>
          </a:xfrm>
          <a:prstGeom prst="line">
            <a:avLst/>
          </a:prstGeom>
          <a:solidFill>
            <a:srgbClr val="FFFFCC"/>
          </a:solidFill>
          <a:ln w="57150" cap="flat" cmpd="sng" algn="ctr">
            <a:solidFill>
              <a:schemeClr val="tx1"/>
            </a:solidFill>
            <a:prstDash val="dash"/>
            <a:round/>
            <a:headEnd type="none" w="med" len="med"/>
            <a:tailEnd type="none" w="med" len="med"/>
          </a:ln>
          <a:effectLst/>
        </p:spPr>
      </p:cxnSp>
      <p:sp>
        <p:nvSpPr>
          <p:cNvPr id="36" name="Textfeld 35"/>
          <p:cNvSpPr txBox="1"/>
          <p:nvPr/>
        </p:nvSpPr>
        <p:spPr>
          <a:xfrm>
            <a:off x="1061532" y="2417855"/>
            <a:ext cx="615553" cy="1551217"/>
          </a:xfrm>
          <a:prstGeom prst="rect">
            <a:avLst/>
          </a:prstGeom>
          <a:noFill/>
        </p:spPr>
        <p:txBody>
          <a:bodyPr vert="vert270" wrap="square" rtlCol="0">
            <a:spAutoFit/>
          </a:bodyPr>
          <a:lstStyle/>
          <a:p>
            <a:r>
              <a:rPr lang="de-CH" sz="2800" b="1" dirty="0" smtClean="0">
                <a:solidFill>
                  <a:srgbClr val="FF0000"/>
                </a:solidFill>
              </a:rPr>
              <a:t>MSM</a:t>
            </a:r>
            <a:endParaRPr lang="de-CH" sz="2800" b="1" dirty="0">
              <a:solidFill>
                <a:srgbClr val="FF0000"/>
              </a:solidFill>
            </a:endParaRPr>
          </a:p>
        </p:txBody>
      </p:sp>
      <p:sp>
        <p:nvSpPr>
          <p:cNvPr id="38" name="Textfeld 37"/>
          <p:cNvSpPr txBox="1"/>
          <p:nvPr/>
        </p:nvSpPr>
        <p:spPr>
          <a:xfrm>
            <a:off x="1061532" y="3969072"/>
            <a:ext cx="615553" cy="1551217"/>
          </a:xfrm>
          <a:prstGeom prst="rect">
            <a:avLst/>
          </a:prstGeom>
          <a:noFill/>
        </p:spPr>
        <p:txBody>
          <a:bodyPr vert="vert270" wrap="square" rtlCol="0">
            <a:spAutoFit/>
          </a:bodyPr>
          <a:lstStyle/>
          <a:p>
            <a:r>
              <a:rPr lang="de-CH" sz="2800" b="1" dirty="0" smtClean="0">
                <a:solidFill>
                  <a:srgbClr val="FF0000"/>
                </a:solidFill>
              </a:rPr>
              <a:t>Sport</a:t>
            </a:r>
            <a:endParaRPr lang="de-CH" sz="2800" b="1" dirty="0">
              <a:solidFill>
                <a:srgbClr val="FF0000"/>
              </a:solidFill>
            </a:endParaRPr>
          </a:p>
        </p:txBody>
      </p:sp>
      <p:sp>
        <p:nvSpPr>
          <p:cNvPr id="39" name="Rechteck 38"/>
          <p:cNvSpPr/>
          <p:nvPr/>
        </p:nvSpPr>
        <p:spPr bwMode="auto">
          <a:xfrm>
            <a:off x="1510550" y="4111982"/>
            <a:ext cx="900119" cy="576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CH" sz="1200" b="0" i="0" u="none" strike="noStrike" cap="none" normalizeH="0" baseline="0" dirty="0" smtClean="0">
                <a:ln>
                  <a:noFill/>
                </a:ln>
                <a:solidFill>
                  <a:schemeClr val="tx1"/>
                </a:solidFill>
                <a:effectLst/>
                <a:latin typeface="Arial" charset="0"/>
              </a:rPr>
              <a:t>Intro</a:t>
            </a:r>
            <a:r>
              <a:rPr kumimoji="0" lang="de-CH" sz="1200" b="0" i="0" u="none" strike="noStrike" cap="none" normalizeH="0" dirty="0" smtClean="0">
                <a:ln>
                  <a:noFill/>
                </a:ln>
                <a:solidFill>
                  <a:schemeClr val="tx1"/>
                </a:solidFill>
                <a:effectLst/>
                <a:latin typeface="Arial" charset="0"/>
              </a:rPr>
              <a:t> </a:t>
            </a:r>
            <a:r>
              <a:rPr kumimoji="0" lang="de-CH" sz="1200" b="0" i="0" u="none" strike="noStrike" cap="none" normalizeH="0" dirty="0" err="1" smtClean="0">
                <a:ln>
                  <a:noFill/>
                </a:ln>
                <a:solidFill>
                  <a:schemeClr val="tx1"/>
                </a:solidFill>
                <a:effectLst/>
                <a:latin typeface="Arial" charset="0"/>
              </a:rPr>
              <a:t>théorique</a:t>
            </a:r>
            <a:endParaRPr kumimoji="0" lang="de-CH" sz="1200" b="0" i="0" u="none" strike="noStrike" cap="none" normalizeH="0" baseline="0" dirty="0" smtClean="0">
              <a:ln>
                <a:noFill/>
              </a:ln>
              <a:solidFill>
                <a:schemeClr val="tx1"/>
              </a:solidFill>
              <a:effectLst/>
              <a:latin typeface="Arial" charset="0"/>
            </a:endParaRPr>
          </a:p>
        </p:txBody>
      </p:sp>
      <p:sp>
        <p:nvSpPr>
          <p:cNvPr id="40" name="Rechteck 39"/>
          <p:cNvSpPr/>
          <p:nvPr/>
        </p:nvSpPr>
        <p:spPr bwMode="auto">
          <a:xfrm>
            <a:off x="1511592" y="4808735"/>
            <a:ext cx="900119" cy="36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t>EF </a:t>
            </a:r>
            <a:r>
              <a:rPr lang="de-CH" dirty="0" err="1" smtClean="0"/>
              <a:t>endurance</a:t>
            </a:r>
            <a:endParaRPr kumimoji="0" lang="de-CH" sz="1200" b="0" i="0" u="none" strike="noStrike" cap="none" normalizeH="0" baseline="0" dirty="0" smtClean="0">
              <a:ln>
                <a:noFill/>
              </a:ln>
              <a:solidFill>
                <a:schemeClr val="tx1"/>
              </a:solidFill>
              <a:effectLst/>
              <a:latin typeface="Arial" charset="0"/>
            </a:endParaRPr>
          </a:p>
        </p:txBody>
      </p:sp>
      <p:sp>
        <p:nvSpPr>
          <p:cNvPr id="41" name="Rechteck 40"/>
          <p:cNvSpPr/>
          <p:nvPr/>
        </p:nvSpPr>
        <p:spPr bwMode="auto">
          <a:xfrm>
            <a:off x="2447925" y="3124200"/>
            <a:ext cx="990600" cy="360000"/>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EF Dauerlauf</a:t>
            </a:r>
            <a:endParaRPr kumimoji="0" lang="de-CH" sz="1200" b="0" i="0" u="none" strike="noStrike" cap="none" normalizeH="0" baseline="0" dirty="0" smtClean="0">
              <a:ln>
                <a:noFill/>
              </a:ln>
              <a:solidFill>
                <a:schemeClr val="tx1"/>
              </a:solidFill>
              <a:effectLst/>
              <a:latin typeface="Arial" charset="0"/>
            </a:endParaRPr>
          </a:p>
        </p:txBody>
      </p:sp>
      <p:sp>
        <p:nvSpPr>
          <p:cNvPr id="42" name="Rechteck 41"/>
          <p:cNvSpPr/>
          <p:nvPr/>
        </p:nvSpPr>
        <p:spPr bwMode="auto">
          <a:xfrm>
            <a:off x="2447925" y="3538062"/>
            <a:ext cx="990600" cy="360000"/>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IB: </a:t>
            </a:r>
            <a:r>
              <a:rPr lang="de-CH" dirty="0" err="1" smtClean="0"/>
              <a:t>course</a:t>
            </a:r>
            <a:r>
              <a:rPr lang="de-CH" dirty="0" smtClean="0"/>
              <a:t> </a:t>
            </a:r>
            <a:r>
              <a:rPr lang="de-CH" dirty="0" err="1" smtClean="0"/>
              <a:t>aux</a:t>
            </a:r>
            <a:r>
              <a:rPr lang="de-CH" dirty="0" smtClean="0"/>
              <a:t> </a:t>
            </a:r>
            <a:r>
              <a:rPr lang="de-CH" dirty="0" err="1" smtClean="0"/>
              <a:t>postes</a:t>
            </a:r>
            <a:endParaRPr kumimoji="0" lang="de-CH" sz="1200" b="0" i="0" u="none" strike="noStrike" cap="none" normalizeH="0" baseline="0" dirty="0" smtClean="0">
              <a:ln>
                <a:noFill/>
              </a:ln>
              <a:solidFill>
                <a:schemeClr val="tx1"/>
              </a:solidFill>
              <a:effectLst/>
              <a:latin typeface="Arial" charset="0"/>
            </a:endParaRPr>
          </a:p>
        </p:txBody>
      </p:sp>
      <p:sp>
        <p:nvSpPr>
          <p:cNvPr id="43" name="Rechteck 42"/>
          <p:cNvSpPr/>
          <p:nvPr/>
        </p:nvSpPr>
        <p:spPr bwMode="auto">
          <a:xfrm>
            <a:off x="2447925" y="2410837"/>
            <a:ext cx="990600" cy="298067"/>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force</a:t>
            </a:r>
            <a:r>
              <a:rPr lang="de-CH" dirty="0" smtClean="0"/>
              <a:t> I</a:t>
            </a:r>
            <a:endParaRPr kumimoji="0" lang="de-CH" sz="1200" b="0" i="0" u="none" strike="noStrike" cap="none" normalizeH="0" baseline="0" dirty="0" smtClean="0">
              <a:ln>
                <a:noFill/>
              </a:ln>
              <a:solidFill>
                <a:schemeClr val="tx1"/>
              </a:solidFill>
              <a:effectLst/>
              <a:latin typeface="Arial" charset="0"/>
            </a:endParaRPr>
          </a:p>
        </p:txBody>
      </p:sp>
      <p:sp>
        <p:nvSpPr>
          <p:cNvPr id="44" name="Rechteck 43"/>
          <p:cNvSpPr/>
          <p:nvPr/>
        </p:nvSpPr>
        <p:spPr bwMode="auto">
          <a:xfrm>
            <a:off x="3536628" y="2410837"/>
            <a:ext cx="990600" cy="298067"/>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force</a:t>
            </a:r>
            <a:r>
              <a:rPr lang="de-CH" dirty="0" smtClean="0"/>
              <a:t> II</a:t>
            </a:r>
            <a:endParaRPr kumimoji="0" lang="de-CH" sz="1200" b="0" i="0" u="none" strike="noStrike" cap="none" normalizeH="0" baseline="0" dirty="0" smtClean="0">
              <a:ln>
                <a:noFill/>
              </a:ln>
              <a:solidFill>
                <a:schemeClr val="tx1"/>
              </a:solidFill>
              <a:effectLst/>
              <a:latin typeface="Arial" charset="0"/>
            </a:endParaRPr>
          </a:p>
        </p:txBody>
      </p:sp>
      <p:sp>
        <p:nvSpPr>
          <p:cNvPr id="45" name="Rechteck 44"/>
          <p:cNvSpPr/>
          <p:nvPr/>
        </p:nvSpPr>
        <p:spPr bwMode="auto">
          <a:xfrm>
            <a:off x="4621237" y="2410837"/>
            <a:ext cx="990600" cy="298067"/>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force</a:t>
            </a:r>
            <a:r>
              <a:rPr lang="de-CH" dirty="0" smtClean="0"/>
              <a:t> III</a:t>
            </a:r>
            <a:endParaRPr kumimoji="0" lang="de-CH" sz="1200" b="0" i="0" u="none" strike="noStrike" cap="none" normalizeH="0" baseline="0" dirty="0" smtClean="0">
              <a:ln>
                <a:noFill/>
              </a:ln>
              <a:solidFill>
                <a:schemeClr val="tx1"/>
              </a:solidFill>
              <a:effectLst/>
              <a:latin typeface="Arial" charset="0"/>
            </a:endParaRPr>
          </a:p>
        </p:txBody>
      </p:sp>
      <p:sp>
        <p:nvSpPr>
          <p:cNvPr id="46" name="Rechteck 45"/>
          <p:cNvSpPr/>
          <p:nvPr/>
        </p:nvSpPr>
        <p:spPr bwMode="auto">
          <a:xfrm>
            <a:off x="5701381" y="2410837"/>
            <a:ext cx="990600" cy="298067"/>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force</a:t>
            </a:r>
            <a:r>
              <a:rPr lang="de-CH" dirty="0" smtClean="0"/>
              <a:t> IV</a:t>
            </a:r>
            <a:endParaRPr kumimoji="0" lang="de-CH" sz="1200" b="0" i="0" u="none" strike="noStrike" cap="none" normalizeH="0" baseline="0" dirty="0" smtClean="0">
              <a:ln>
                <a:noFill/>
              </a:ln>
              <a:solidFill>
                <a:schemeClr val="tx1"/>
              </a:solidFill>
              <a:effectLst/>
              <a:latin typeface="Arial" charset="0"/>
            </a:endParaRPr>
          </a:p>
        </p:txBody>
      </p:sp>
      <p:sp>
        <p:nvSpPr>
          <p:cNvPr id="47" name="Rechteck 46"/>
          <p:cNvSpPr/>
          <p:nvPr/>
        </p:nvSpPr>
        <p:spPr bwMode="auto">
          <a:xfrm>
            <a:off x="6781525" y="2413672"/>
            <a:ext cx="990600" cy="2988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force</a:t>
            </a:r>
            <a:r>
              <a:rPr lang="de-CH" dirty="0" smtClean="0"/>
              <a:t> V</a:t>
            </a:r>
            <a:endParaRPr kumimoji="0" lang="de-CH" sz="1200" b="0" i="0" u="none" strike="noStrike" cap="none" normalizeH="0" baseline="0" dirty="0" smtClean="0">
              <a:ln>
                <a:noFill/>
              </a:ln>
              <a:solidFill>
                <a:schemeClr val="tx1"/>
              </a:solidFill>
              <a:effectLst/>
              <a:latin typeface="Arial" charset="0"/>
            </a:endParaRPr>
          </a:p>
        </p:txBody>
      </p:sp>
      <p:sp>
        <p:nvSpPr>
          <p:cNvPr id="48" name="Rechteck 47"/>
          <p:cNvSpPr/>
          <p:nvPr/>
        </p:nvSpPr>
        <p:spPr bwMode="auto">
          <a:xfrm>
            <a:off x="6781525" y="2739803"/>
            <a:ext cx="990600" cy="291049"/>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force</a:t>
            </a:r>
            <a:r>
              <a:rPr lang="de-CH" dirty="0" smtClean="0"/>
              <a:t> VI</a:t>
            </a:r>
            <a:endParaRPr kumimoji="0" lang="de-CH" sz="1200" b="0" i="0" u="none" strike="noStrike" cap="none" normalizeH="0" baseline="0" dirty="0" smtClean="0">
              <a:ln>
                <a:noFill/>
              </a:ln>
              <a:solidFill>
                <a:schemeClr val="tx1"/>
              </a:solidFill>
              <a:effectLst/>
              <a:latin typeface="Arial" charset="0"/>
            </a:endParaRPr>
          </a:p>
        </p:txBody>
      </p:sp>
      <p:sp>
        <p:nvSpPr>
          <p:cNvPr id="50" name="Rechteck 49"/>
          <p:cNvSpPr/>
          <p:nvPr/>
        </p:nvSpPr>
        <p:spPr bwMode="auto">
          <a:xfrm>
            <a:off x="2416965" y="2354776"/>
            <a:ext cx="5399932" cy="733225"/>
          </a:xfrm>
          <a:prstGeom prst="rect">
            <a:avLst/>
          </a:prstGeom>
          <a:noFill/>
          <a:ln w="25400" cap="flat" cmpd="sng" algn="ctr">
            <a:solidFill>
              <a:schemeClr val="tx1"/>
            </a:solidFill>
            <a:prstDash val="sysDot"/>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endParaRPr lang="de-CH" dirty="0" smtClean="0">
              <a:solidFill>
                <a:srgbClr val="000000"/>
              </a:solidFill>
            </a:endParaRPr>
          </a:p>
        </p:txBody>
      </p:sp>
      <p:sp>
        <p:nvSpPr>
          <p:cNvPr id="51" name="Rechteck 50"/>
          <p:cNvSpPr/>
          <p:nvPr/>
        </p:nvSpPr>
        <p:spPr bwMode="auto">
          <a:xfrm>
            <a:off x="3516613" y="3128427"/>
            <a:ext cx="990600" cy="360000"/>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sz="1000" dirty="0"/>
              <a:t>EF : </a:t>
            </a:r>
            <a:r>
              <a:rPr lang="de-CH" sz="1000" dirty="0" err="1" smtClean="0"/>
              <a:t>course</a:t>
            </a:r>
            <a:endParaRPr lang="de-CH" sz="1000" dirty="0" smtClean="0"/>
          </a:p>
          <a:p>
            <a:pPr marL="0" marR="0" indent="0" algn="ctr" defTabSz="914400" rtl="0" eaLnBrk="0" fontAlgn="base" latinLnBrk="0" hangingPunct="0">
              <a:lnSpc>
                <a:spcPct val="100000"/>
              </a:lnSpc>
              <a:spcBef>
                <a:spcPct val="0"/>
              </a:spcBef>
              <a:spcAft>
                <a:spcPct val="0"/>
              </a:spcAft>
              <a:buClrTx/>
              <a:buSzTx/>
              <a:buFontTx/>
              <a:buNone/>
              <a:tabLst/>
            </a:pPr>
            <a:r>
              <a:rPr lang="de-CH" sz="1000" dirty="0" smtClean="0"/>
              <a:t> </a:t>
            </a:r>
            <a:r>
              <a:rPr lang="de-CH" sz="1000" dirty="0" err="1" smtClean="0"/>
              <a:t>aux</a:t>
            </a:r>
            <a:r>
              <a:rPr lang="de-CH" sz="1000" dirty="0" smtClean="0"/>
              <a:t> </a:t>
            </a:r>
            <a:r>
              <a:rPr lang="de-CH" sz="1000" dirty="0" err="1" smtClean="0"/>
              <a:t>nombres</a:t>
            </a:r>
            <a:endParaRPr kumimoji="0" lang="de-CH" sz="1000" b="0" i="0" u="none" strike="noStrike" cap="none" normalizeH="0" baseline="0" dirty="0" smtClean="0">
              <a:ln>
                <a:noFill/>
              </a:ln>
              <a:solidFill>
                <a:schemeClr val="tx1"/>
              </a:solidFill>
              <a:effectLst/>
            </a:endParaRPr>
          </a:p>
        </p:txBody>
      </p:sp>
      <p:sp>
        <p:nvSpPr>
          <p:cNvPr id="52" name="Rechteck 51"/>
          <p:cNvSpPr/>
          <p:nvPr/>
        </p:nvSpPr>
        <p:spPr bwMode="auto">
          <a:xfrm>
            <a:off x="4621631" y="3128427"/>
            <a:ext cx="990600" cy="360000"/>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a:t>i</a:t>
            </a:r>
            <a:r>
              <a:rPr lang="de-CH" dirty="0" err="1" smtClean="0"/>
              <a:t>ntervalle</a:t>
            </a:r>
            <a:endParaRPr kumimoji="0" lang="de-CH" sz="1200" b="0" i="0" u="none" strike="noStrike" cap="none" normalizeH="0" baseline="0" dirty="0" smtClean="0">
              <a:ln>
                <a:noFill/>
              </a:ln>
              <a:solidFill>
                <a:schemeClr val="tx1"/>
              </a:solidFill>
              <a:effectLst/>
              <a:latin typeface="Arial" charset="0"/>
            </a:endParaRPr>
          </a:p>
        </p:txBody>
      </p:sp>
      <p:sp>
        <p:nvSpPr>
          <p:cNvPr id="53" name="Rechteck 52"/>
          <p:cNvSpPr/>
          <p:nvPr/>
        </p:nvSpPr>
        <p:spPr bwMode="auto">
          <a:xfrm>
            <a:off x="4621237" y="3538062"/>
            <a:ext cx="990600" cy="360000"/>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a:t>p</a:t>
            </a:r>
            <a:r>
              <a:rPr lang="de-CH" dirty="0" err="1" smtClean="0"/>
              <a:t>yramides</a:t>
            </a:r>
            <a:endParaRPr kumimoji="0" lang="de-CH" sz="1200" b="0" i="0" u="none" strike="noStrike" cap="none" normalizeH="0" baseline="0" dirty="0" smtClean="0">
              <a:ln>
                <a:noFill/>
              </a:ln>
              <a:solidFill>
                <a:schemeClr val="tx1"/>
              </a:solidFill>
              <a:effectLst/>
              <a:latin typeface="Arial" charset="0"/>
            </a:endParaRPr>
          </a:p>
        </p:txBody>
      </p:sp>
      <p:sp>
        <p:nvSpPr>
          <p:cNvPr id="54" name="Rechteck 53"/>
          <p:cNvSpPr/>
          <p:nvPr/>
        </p:nvSpPr>
        <p:spPr bwMode="auto">
          <a:xfrm>
            <a:off x="6783137" y="3132653"/>
            <a:ext cx="990600" cy="589719"/>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sz="1000" dirty="0" smtClean="0"/>
              <a:t>Forme de </a:t>
            </a:r>
            <a:r>
              <a:rPr lang="de-CH" sz="1000" dirty="0" err="1" smtClean="0"/>
              <a:t>test</a:t>
            </a:r>
            <a:r>
              <a:rPr lang="de-CH" sz="1000" dirty="0" smtClean="0"/>
              <a:t>: Intervalle 4x2</a:t>
            </a:r>
            <a:endParaRPr kumimoji="0" lang="de-CH" sz="1000" b="0" i="0" u="none" strike="noStrike" cap="none" normalizeH="0" baseline="0" dirty="0" smtClean="0">
              <a:ln>
                <a:noFill/>
              </a:ln>
              <a:solidFill>
                <a:schemeClr val="tx1"/>
              </a:solidFill>
              <a:effectLst/>
            </a:endParaRPr>
          </a:p>
        </p:txBody>
      </p:sp>
      <p:sp>
        <p:nvSpPr>
          <p:cNvPr id="55" name="Rechteck 54"/>
          <p:cNvSpPr/>
          <p:nvPr/>
        </p:nvSpPr>
        <p:spPr bwMode="auto">
          <a:xfrm>
            <a:off x="2445861" y="4111982"/>
            <a:ext cx="990600" cy="360000"/>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t>EF </a:t>
            </a:r>
            <a:r>
              <a:rPr lang="de-CH" dirty="0" smtClean="0"/>
              <a:t>: </a:t>
            </a:r>
            <a:r>
              <a:rPr lang="de-CH" dirty="0" err="1"/>
              <a:t>course</a:t>
            </a:r>
            <a:r>
              <a:rPr lang="de-CH" dirty="0"/>
              <a:t> </a:t>
            </a:r>
            <a:r>
              <a:rPr lang="de-CH" dirty="0" err="1"/>
              <a:t>aux</a:t>
            </a:r>
            <a:r>
              <a:rPr lang="de-CH" dirty="0"/>
              <a:t> </a:t>
            </a:r>
            <a:r>
              <a:rPr lang="de-CH" dirty="0" err="1"/>
              <a:t>postes</a:t>
            </a:r>
            <a:endParaRPr lang="de-CH" dirty="0"/>
          </a:p>
        </p:txBody>
      </p:sp>
      <p:sp>
        <p:nvSpPr>
          <p:cNvPr id="56" name="Rechteck 55"/>
          <p:cNvSpPr/>
          <p:nvPr/>
        </p:nvSpPr>
        <p:spPr bwMode="auto">
          <a:xfrm>
            <a:off x="2445861" y="4592800"/>
            <a:ext cx="990600" cy="576858"/>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Endurance</a:t>
            </a:r>
            <a:r>
              <a:rPr lang="de-CH" dirty="0" smtClean="0"/>
              <a:t> </a:t>
            </a:r>
            <a:r>
              <a:rPr lang="de-CH" dirty="0" err="1" smtClean="0"/>
              <a:t>avec</a:t>
            </a:r>
            <a:r>
              <a:rPr lang="de-CH" dirty="0" smtClean="0"/>
              <a:t> </a:t>
            </a:r>
            <a:r>
              <a:rPr lang="de-CH" dirty="0" err="1" smtClean="0"/>
              <a:t>progression</a:t>
            </a:r>
            <a:endParaRPr kumimoji="0" lang="de-CH" sz="1200" b="0" i="0" u="none" strike="noStrike" cap="none" normalizeH="0" baseline="0" dirty="0" smtClean="0">
              <a:ln>
                <a:noFill/>
              </a:ln>
              <a:solidFill>
                <a:schemeClr val="tx1"/>
              </a:solidFill>
              <a:effectLst/>
              <a:latin typeface="Arial" charset="0"/>
            </a:endParaRPr>
          </a:p>
        </p:txBody>
      </p:sp>
      <p:sp>
        <p:nvSpPr>
          <p:cNvPr id="57" name="Rechteck 56"/>
          <p:cNvSpPr/>
          <p:nvPr/>
        </p:nvSpPr>
        <p:spPr bwMode="auto">
          <a:xfrm>
            <a:off x="3516613" y="4261434"/>
            <a:ext cx="990600" cy="36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forceVIII</a:t>
            </a:r>
            <a:r>
              <a:rPr lang="de-CH" dirty="0" smtClean="0"/>
              <a:t> (2)</a:t>
            </a:r>
            <a:endParaRPr kumimoji="0" lang="de-CH" sz="1200" b="0" i="0" u="none" strike="noStrike" cap="none" normalizeH="0" baseline="0" dirty="0" smtClean="0">
              <a:ln>
                <a:noFill/>
              </a:ln>
              <a:solidFill>
                <a:schemeClr val="tx1"/>
              </a:solidFill>
              <a:effectLst/>
              <a:latin typeface="Arial" charset="0"/>
            </a:endParaRPr>
          </a:p>
        </p:txBody>
      </p:sp>
      <p:sp>
        <p:nvSpPr>
          <p:cNvPr id="59" name="Rechteck 58"/>
          <p:cNvSpPr/>
          <p:nvPr/>
        </p:nvSpPr>
        <p:spPr bwMode="auto">
          <a:xfrm>
            <a:off x="3516613" y="4808735"/>
            <a:ext cx="990600" cy="36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intervalle</a:t>
            </a:r>
            <a:r>
              <a:rPr lang="de-CH" dirty="0" smtClean="0"/>
              <a:t> </a:t>
            </a:r>
            <a:r>
              <a:rPr lang="de-CH" dirty="0" err="1" smtClean="0"/>
              <a:t>long</a:t>
            </a:r>
            <a:r>
              <a:rPr lang="de-CH" dirty="0" smtClean="0"/>
              <a:t> 4x4 (2)</a:t>
            </a:r>
            <a:endParaRPr kumimoji="0" lang="de-CH" sz="1200" b="0" i="0" u="none" strike="noStrike" cap="none" normalizeH="0" baseline="0" dirty="0" smtClean="0">
              <a:ln>
                <a:noFill/>
              </a:ln>
              <a:solidFill>
                <a:schemeClr val="tx1"/>
              </a:solidFill>
              <a:effectLst/>
              <a:latin typeface="Arial" charset="0"/>
            </a:endParaRPr>
          </a:p>
        </p:txBody>
      </p:sp>
      <p:sp>
        <p:nvSpPr>
          <p:cNvPr id="60" name="Rechteck 59"/>
          <p:cNvSpPr/>
          <p:nvPr/>
        </p:nvSpPr>
        <p:spPr bwMode="auto">
          <a:xfrm>
            <a:off x="4620447" y="4261434"/>
            <a:ext cx="990600" cy="36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force</a:t>
            </a:r>
            <a:r>
              <a:rPr lang="de-CH" dirty="0" smtClean="0"/>
              <a:t> VIII (2)</a:t>
            </a:r>
            <a:endParaRPr kumimoji="0" lang="de-CH" sz="1200" b="0" i="0" u="none" strike="noStrike" cap="none" normalizeH="0" baseline="0" dirty="0" smtClean="0">
              <a:ln>
                <a:noFill/>
              </a:ln>
              <a:solidFill>
                <a:schemeClr val="tx1"/>
              </a:solidFill>
              <a:effectLst/>
              <a:latin typeface="Arial" charset="0"/>
            </a:endParaRPr>
          </a:p>
        </p:txBody>
      </p:sp>
      <p:sp>
        <p:nvSpPr>
          <p:cNvPr id="61" name="Rechteck 60"/>
          <p:cNvSpPr/>
          <p:nvPr/>
        </p:nvSpPr>
        <p:spPr bwMode="auto">
          <a:xfrm>
            <a:off x="4619810" y="4808735"/>
            <a:ext cx="990600" cy="36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Intervalle</a:t>
            </a:r>
          </a:p>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long</a:t>
            </a:r>
            <a:endParaRPr kumimoji="0" lang="de-CH" sz="1200" b="0" i="0" u="none" strike="noStrike" cap="none" normalizeH="0" baseline="0" dirty="0" smtClean="0">
              <a:ln>
                <a:noFill/>
              </a:ln>
              <a:solidFill>
                <a:schemeClr val="tx1"/>
              </a:solidFill>
              <a:effectLst/>
              <a:latin typeface="Arial" charset="0"/>
            </a:endParaRPr>
          </a:p>
        </p:txBody>
      </p:sp>
      <p:sp>
        <p:nvSpPr>
          <p:cNvPr id="62" name="Rechteck 61"/>
          <p:cNvSpPr/>
          <p:nvPr/>
        </p:nvSpPr>
        <p:spPr bwMode="auto">
          <a:xfrm>
            <a:off x="5695844" y="4113789"/>
            <a:ext cx="990600" cy="2988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force</a:t>
            </a:r>
            <a:r>
              <a:rPr lang="de-CH" dirty="0" smtClean="0"/>
              <a:t> IX (2)</a:t>
            </a:r>
            <a:endParaRPr kumimoji="0" lang="de-CH" sz="1200" b="0" i="0" u="none" strike="noStrike" cap="none" normalizeH="0" baseline="0" dirty="0" smtClean="0">
              <a:ln>
                <a:noFill/>
              </a:ln>
              <a:solidFill>
                <a:schemeClr val="tx1"/>
              </a:solidFill>
              <a:effectLst/>
              <a:latin typeface="Arial" charset="0"/>
            </a:endParaRPr>
          </a:p>
        </p:txBody>
      </p:sp>
      <p:sp>
        <p:nvSpPr>
          <p:cNvPr id="63" name="Rechteck 62"/>
          <p:cNvSpPr/>
          <p:nvPr/>
        </p:nvSpPr>
        <p:spPr bwMode="auto">
          <a:xfrm>
            <a:off x="6781525" y="4262431"/>
            <a:ext cx="990600" cy="36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force</a:t>
            </a:r>
            <a:r>
              <a:rPr lang="de-CH" dirty="0" smtClean="0"/>
              <a:t> IX</a:t>
            </a:r>
            <a:endParaRPr kumimoji="0" lang="de-CH" sz="1200" b="0" i="0" u="none" strike="noStrike" cap="none" normalizeH="0" baseline="0" dirty="0" smtClean="0">
              <a:ln>
                <a:noFill/>
              </a:ln>
              <a:solidFill>
                <a:schemeClr val="tx1"/>
              </a:solidFill>
              <a:effectLst/>
              <a:latin typeface="Arial" charset="0"/>
            </a:endParaRPr>
          </a:p>
        </p:txBody>
      </p:sp>
      <p:sp>
        <p:nvSpPr>
          <p:cNvPr id="64" name="Rechteck 63"/>
          <p:cNvSpPr/>
          <p:nvPr/>
        </p:nvSpPr>
        <p:spPr bwMode="auto">
          <a:xfrm>
            <a:off x="5695844" y="4430375"/>
            <a:ext cx="990600" cy="36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pyramides</a:t>
            </a:r>
            <a:r>
              <a:rPr lang="de-CH" dirty="0" smtClean="0"/>
              <a:t> </a:t>
            </a:r>
            <a:r>
              <a:rPr lang="de-CH" dirty="0" err="1" smtClean="0"/>
              <a:t>long</a:t>
            </a:r>
            <a:endParaRPr kumimoji="0" lang="de-CH" sz="1200" b="0" i="0" u="none" strike="noStrike" cap="none" normalizeH="0" baseline="0" dirty="0" smtClean="0">
              <a:ln>
                <a:noFill/>
              </a:ln>
              <a:solidFill>
                <a:schemeClr val="tx1"/>
              </a:solidFill>
              <a:effectLst/>
              <a:latin typeface="Arial" charset="0"/>
            </a:endParaRPr>
          </a:p>
        </p:txBody>
      </p:sp>
      <p:sp>
        <p:nvSpPr>
          <p:cNvPr id="69" name="Rechteck 68"/>
          <p:cNvSpPr/>
          <p:nvPr/>
        </p:nvSpPr>
        <p:spPr bwMode="auto">
          <a:xfrm>
            <a:off x="5695844" y="4808735"/>
            <a:ext cx="990600" cy="360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Intervalle</a:t>
            </a:r>
          </a:p>
          <a:p>
            <a:pPr marL="0" marR="0" indent="0" algn="ctr" defTabSz="914400" rtl="0" eaLnBrk="0" fontAlgn="base" latinLnBrk="0" hangingPunct="0">
              <a:lnSpc>
                <a:spcPct val="100000"/>
              </a:lnSpc>
              <a:spcBef>
                <a:spcPct val="0"/>
              </a:spcBef>
              <a:spcAft>
                <a:spcPct val="0"/>
              </a:spcAft>
              <a:buClrTx/>
              <a:buSzTx/>
              <a:buFontTx/>
              <a:buNone/>
              <a:tabLst/>
            </a:pPr>
            <a:r>
              <a:rPr kumimoji="0" lang="de-CH" sz="1200" b="0" i="0" u="none" strike="noStrike" cap="none" normalizeH="0" baseline="0" dirty="0" err="1" smtClean="0">
                <a:ln>
                  <a:noFill/>
                </a:ln>
                <a:solidFill>
                  <a:schemeClr val="tx1"/>
                </a:solidFill>
                <a:effectLst/>
                <a:latin typeface="Arial" charset="0"/>
              </a:rPr>
              <a:t>cours</a:t>
            </a:r>
            <a:endParaRPr kumimoji="0" lang="de-CH" sz="1200" b="0" i="0" u="none" strike="noStrike" cap="none" normalizeH="0" baseline="0" dirty="0" smtClean="0">
              <a:ln>
                <a:noFill/>
              </a:ln>
              <a:solidFill>
                <a:schemeClr val="tx1"/>
              </a:solidFill>
              <a:effectLst/>
              <a:latin typeface="Arial" charset="0"/>
            </a:endParaRPr>
          </a:p>
        </p:txBody>
      </p:sp>
      <p:sp>
        <p:nvSpPr>
          <p:cNvPr id="70" name="Rechteck 69"/>
          <p:cNvSpPr/>
          <p:nvPr/>
        </p:nvSpPr>
        <p:spPr bwMode="auto">
          <a:xfrm>
            <a:off x="2416965" y="3088000"/>
            <a:ext cx="5399932" cy="881071"/>
          </a:xfrm>
          <a:prstGeom prst="rect">
            <a:avLst/>
          </a:prstGeom>
          <a:noFill/>
          <a:ln w="25400" cap="flat" cmpd="sng" algn="ctr">
            <a:solidFill>
              <a:schemeClr val="tx1"/>
            </a:solidFill>
            <a:prstDash val="sysDot"/>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endParaRPr lang="de-CH" dirty="0" smtClean="0">
              <a:solidFill>
                <a:srgbClr val="000000"/>
              </a:solidFill>
            </a:endParaRPr>
          </a:p>
        </p:txBody>
      </p:sp>
      <p:sp>
        <p:nvSpPr>
          <p:cNvPr id="73" name="Textfeld 14"/>
          <p:cNvSpPr txBox="1">
            <a:spLocks noChangeArrowheads="1"/>
          </p:cNvSpPr>
          <p:nvPr/>
        </p:nvSpPr>
        <p:spPr bwMode="auto">
          <a:xfrm>
            <a:off x="1702769" y="1943124"/>
            <a:ext cx="720000"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1</a:t>
            </a:r>
            <a:endParaRPr lang="de-CH" altLang="fr-FR" sz="1200" dirty="0">
              <a:solidFill>
                <a:srgbClr val="000000"/>
              </a:solidFill>
            </a:endParaRPr>
          </a:p>
        </p:txBody>
      </p:sp>
    </p:spTree>
    <p:extLst>
      <p:ext uri="{BB962C8B-B14F-4D97-AF65-F5344CB8AC3E}">
        <p14:creationId xmlns:p14="http://schemas.microsoft.com/office/powerpoint/2010/main" val="364408841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1000"/>
                                        <p:tgtEl>
                                          <p:spTgt spid="36"/>
                                        </p:tgtEl>
                                      </p:cBhvr>
                                    </p:animEffect>
                                    <p:anim calcmode="lin" valueType="num">
                                      <p:cBhvr>
                                        <p:cTn id="13" dur="1000" fill="hold"/>
                                        <p:tgtEl>
                                          <p:spTgt spid="36"/>
                                        </p:tgtEl>
                                        <p:attrNameLst>
                                          <p:attrName>ppt_x</p:attrName>
                                        </p:attrNameLst>
                                      </p:cBhvr>
                                      <p:tavLst>
                                        <p:tav tm="0">
                                          <p:val>
                                            <p:strVal val="#ppt_x"/>
                                          </p:val>
                                        </p:tav>
                                        <p:tav tm="100000">
                                          <p:val>
                                            <p:strVal val="#ppt_x"/>
                                          </p:val>
                                        </p:tav>
                                      </p:tavLst>
                                    </p:anim>
                                    <p:anim calcmode="lin" valueType="num">
                                      <p:cBhvr>
                                        <p:cTn id="14"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fade">
                                      <p:cBhvr>
                                        <p:cTn id="19" dur="1000"/>
                                        <p:tgtEl>
                                          <p:spTgt spid="38"/>
                                        </p:tgtEl>
                                      </p:cBhvr>
                                    </p:animEffect>
                                    <p:anim calcmode="lin" valueType="num">
                                      <p:cBhvr>
                                        <p:cTn id="20" dur="1000" fill="hold"/>
                                        <p:tgtEl>
                                          <p:spTgt spid="38"/>
                                        </p:tgtEl>
                                        <p:attrNameLst>
                                          <p:attrName>ppt_x</p:attrName>
                                        </p:attrNameLst>
                                      </p:cBhvr>
                                      <p:tavLst>
                                        <p:tav tm="0">
                                          <p:val>
                                            <p:strVal val="#ppt_x"/>
                                          </p:val>
                                        </p:tav>
                                        <p:tav tm="100000">
                                          <p:val>
                                            <p:strVal val="#ppt_x"/>
                                          </p:val>
                                        </p:tav>
                                      </p:tavLst>
                                    </p:anim>
                                    <p:anim calcmode="lin" valueType="num">
                                      <p:cBhvr>
                                        <p:cTn id="21"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3"/>
                                        </p:tgtEl>
                                        <p:attrNameLst>
                                          <p:attrName>style.visibility</p:attrName>
                                        </p:attrNameLst>
                                      </p:cBhvr>
                                      <p:to>
                                        <p:strVal val="visible"/>
                                      </p:to>
                                    </p:set>
                                    <p:animEffect transition="in" filter="fade">
                                      <p:cBhvr>
                                        <p:cTn id="26" dur="500"/>
                                        <p:tgtEl>
                                          <p:spTgt spid="73"/>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fade">
                                      <p:cBhvr>
                                        <p:cTn id="31" dur="1000"/>
                                        <p:tgtEl>
                                          <p:spTgt spid="39"/>
                                        </p:tgtEl>
                                      </p:cBhvr>
                                    </p:animEffect>
                                    <p:anim calcmode="lin" valueType="num">
                                      <p:cBhvr>
                                        <p:cTn id="32" dur="1000" fill="hold"/>
                                        <p:tgtEl>
                                          <p:spTgt spid="39"/>
                                        </p:tgtEl>
                                        <p:attrNameLst>
                                          <p:attrName>ppt_x</p:attrName>
                                        </p:attrNameLst>
                                      </p:cBhvr>
                                      <p:tavLst>
                                        <p:tav tm="0">
                                          <p:val>
                                            <p:strVal val="#ppt_x"/>
                                          </p:val>
                                        </p:tav>
                                        <p:tav tm="100000">
                                          <p:val>
                                            <p:strVal val="#ppt_x"/>
                                          </p:val>
                                        </p:tav>
                                      </p:tavLst>
                                    </p:anim>
                                    <p:anim calcmode="lin" valueType="num">
                                      <p:cBhvr>
                                        <p:cTn id="33" dur="1000" fill="hold"/>
                                        <p:tgtEl>
                                          <p:spTgt spid="39"/>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0"/>
                                        </p:tgtEl>
                                        <p:attrNameLst>
                                          <p:attrName>style.visibility</p:attrName>
                                        </p:attrNameLst>
                                      </p:cBhvr>
                                      <p:to>
                                        <p:strVal val="visible"/>
                                      </p:to>
                                    </p:set>
                                    <p:animEffect transition="in" filter="fade">
                                      <p:cBhvr>
                                        <p:cTn id="36" dur="1000"/>
                                        <p:tgtEl>
                                          <p:spTgt spid="40"/>
                                        </p:tgtEl>
                                      </p:cBhvr>
                                    </p:animEffect>
                                    <p:anim calcmode="lin" valueType="num">
                                      <p:cBhvr>
                                        <p:cTn id="37" dur="1000" fill="hold"/>
                                        <p:tgtEl>
                                          <p:spTgt spid="40"/>
                                        </p:tgtEl>
                                        <p:attrNameLst>
                                          <p:attrName>ppt_x</p:attrName>
                                        </p:attrNameLst>
                                      </p:cBhvr>
                                      <p:tavLst>
                                        <p:tav tm="0">
                                          <p:val>
                                            <p:strVal val="#ppt_x"/>
                                          </p:val>
                                        </p:tav>
                                        <p:tav tm="100000">
                                          <p:val>
                                            <p:strVal val="#ppt_x"/>
                                          </p:val>
                                        </p:tav>
                                      </p:tavLst>
                                    </p:anim>
                                    <p:anim calcmode="lin" valueType="num">
                                      <p:cBhvr>
                                        <p:cTn id="38"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500"/>
                                        <p:tgtEl>
                                          <p:spTgt spid="2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50"/>
                                        </p:tgtEl>
                                        <p:attrNameLst>
                                          <p:attrName>style.visibility</p:attrName>
                                        </p:attrNameLst>
                                      </p:cBhvr>
                                      <p:to>
                                        <p:strVal val="visible"/>
                                      </p:to>
                                    </p:set>
                                    <p:animEffect transition="in" filter="wipe(left)">
                                      <p:cBhvr>
                                        <p:cTn id="48" dur="500"/>
                                        <p:tgtEl>
                                          <p:spTgt spid="50"/>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70"/>
                                        </p:tgtEl>
                                        <p:attrNameLst>
                                          <p:attrName>style.visibility</p:attrName>
                                        </p:attrNameLst>
                                      </p:cBhvr>
                                      <p:to>
                                        <p:strVal val="visible"/>
                                      </p:to>
                                    </p:set>
                                    <p:animEffect transition="in" filter="wipe(left)">
                                      <p:cBhvr>
                                        <p:cTn id="51" dur="500"/>
                                        <p:tgtEl>
                                          <p:spTgt spid="70"/>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fade">
                                      <p:cBhvr>
                                        <p:cTn id="56" dur="1000"/>
                                        <p:tgtEl>
                                          <p:spTgt spid="42"/>
                                        </p:tgtEl>
                                      </p:cBhvr>
                                    </p:animEffect>
                                    <p:anim calcmode="lin" valueType="num">
                                      <p:cBhvr>
                                        <p:cTn id="57" dur="1000" fill="hold"/>
                                        <p:tgtEl>
                                          <p:spTgt spid="42"/>
                                        </p:tgtEl>
                                        <p:attrNameLst>
                                          <p:attrName>ppt_x</p:attrName>
                                        </p:attrNameLst>
                                      </p:cBhvr>
                                      <p:tavLst>
                                        <p:tav tm="0">
                                          <p:val>
                                            <p:strVal val="#ppt_x"/>
                                          </p:val>
                                        </p:tav>
                                        <p:tav tm="100000">
                                          <p:val>
                                            <p:strVal val="#ppt_x"/>
                                          </p:val>
                                        </p:tav>
                                      </p:tavLst>
                                    </p:anim>
                                    <p:anim calcmode="lin" valueType="num">
                                      <p:cBhvr>
                                        <p:cTn id="58" dur="1000" fill="hold"/>
                                        <p:tgtEl>
                                          <p:spTgt spid="42"/>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41"/>
                                        </p:tgtEl>
                                        <p:attrNameLst>
                                          <p:attrName>style.visibility</p:attrName>
                                        </p:attrNameLst>
                                      </p:cBhvr>
                                      <p:to>
                                        <p:strVal val="visible"/>
                                      </p:to>
                                    </p:set>
                                    <p:animEffect transition="in" filter="fade">
                                      <p:cBhvr>
                                        <p:cTn id="61" dur="1000"/>
                                        <p:tgtEl>
                                          <p:spTgt spid="41"/>
                                        </p:tgtEl>
                                      </p:cBhvr>
                                    </p:animEffect>
                                    <p:anim calcmode="lin" valueType="num">
                                      <p:cBhvr>
                                        <p:cTn id="62" dur="1000" fill="hold"/>
                                        <p:tgtEl>
                                          <p:spTgt spid="41"/>
                                        </p:tgtEl>
                                        <p:attrNameLst>
                                          <p:attrName>ppt_x</p:attrName>
                                        </p:attrNameLst>
                                      </p:cBhvr>
                                      <p:tavLst>
                                        <p:tav tm="0">
                                          <p:val>
                                            <p:strVal val="#ppt_x"/>
                                          </p:val>
                                        </p:tav>
                                        <p:tav tm="100000">
                                          <p:val>
                                            <p:strVal val="#ppt_x"/>
                                          </p:val>
                                        </p:tav>
                                      </p:tavLst>
                                    </p:anim>
                                    <p:anim calcmode="lin" valueType="num">
                                      <p:cBhvr>
                                        <p:cTn id="63" dur="1000" fill="hold"/>
                                        <p:tgtEl>
                                          <p:spTgt spid="41"/>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43"/>
                                        </p:tgtEl>
                                        <p:attrNameLst>
                                          <p:attrName>style.visibility</p:attrName>
                                        </p:attrNameLst>
                                      </p:cBhvr>
                                      <p:to>
                                        <p:strVal val="visible"/>
                                      </p:to>
                                    </p:set>
                                    <p:animEffect transition="in" filter="fade">
                                      <p:cBhvr>
                                        <p:cTn id="66" dur="1000"/>
                                        <p:tgtEl>
                                          <p:spTgt spid="43"/>
                                        </p:tgtEl>
                                      </p:cBhvr>
                                    </p:animEffect>
                                    <p:anim calcmode="lin" valueType="num">
                                      <p:cBhvr>
                                        <p:cTn id="67" dur="1000" fill="hold"/>
                                        <p:tgtEl>
                                          <p:spTgt spid="43"/>
                                        </p:tgtEl>
                                        <p:attrNameLst>
                                          <p:attrName>ppt_x</p:attrName>
                                        </p:attrNameLst>
                                      </p:cBhvr>
                                      <p:tavLst>
                                        <p:tav tm="0">
                                          <p:val>
                                            <p:strVal val="#ppt_x"/>
                                          </p:val>
                                        </p:tav>
                                        <p:tav tm="100000">
                                          <p:val>
                                            <p:strVal val="#ppt_x"/>
                                          </p:val>
                                        </p:tav>
                                      </p:tavLst>
                                    </p:anim>
                                    <p:anim calcmode="lin" valueType="num">
                                      <p:cBhvr>
                                        <p:cTn id="68"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fade">
                                      <p:cBhvr>
                                        <p:cTn id="73" dur="1000"/>
                                        <p:tgtEl>
                                          <p:spTgt spid="55"/>
                                        </p:tgtEl>
                                      </p:cBhvr>
                                    </p:animEffect>
                                    <p:anim calcmode="lin" valueType="num">
                                      <p:cBhvr>
                                        <p:cTn id="74" dur="1000" fill="hold"/>
                                        <p:tgtEl>
                                          <p:spTgt spid="55"/>
                                        </p:tgtEl>
                                        <p:attrNameLst>
                                          <p:attrName>ppt_x</p:attrName>
                                        </p:attrNameLst>
                                      </p:cBhvr>
                                      <p:tavLst>
                                        <p:tav tm="0">
                                          <p:val>
                                            <p:strVal val="#ppt_x"/>
                                          </p:val>
                                        </p:tav>
                                        <p:tav tm="100000">
                                          <p:val>
                                            <p:strVal val="#ppt_x"/>
                                          </p:val>
                                        </p:tav>
                                      </p:tavLst>
                                    </p:anim>
                                    <p:anim calcmode="lin" valueType="num">
                                      <p:cBhvr>
                                        <p:cTn id="75" dur="1000" fill="hold"/>
                                        <p:tgtEl>
                                          <p:spTgt spid="55"/>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56"/>
                                        </p:tgtEl>
                                        <p:attrNameLst>
                                          <p:attrName>style.visibility</p:attrName>
                                        </p:attrNameLst>
                                      </p:cBhvr>
                                      <p:to>
                                        <p:strVal val="visible"/>
                                      </p:to>
                                    </p:set>
                                    <p:animEffect transition="in" filter="fade">
                                      <p:cBhvr>
                                        <p:cTn id="78" dur="1000"/>
                                        <p:tgtEl>
                                          <p:spTgt spid="56"/>
                                        </p:tgtEl>
                                      </p:cBhvr>
                                    </p:animEffect>
                                    <p:anim calcmode="lin" valueType="num">
                                      <p:cBhvr>
                                        <p:cTn id="79" dur="1000" fill="hold"/>
                                        <p:tgtEl>
                                          <p:spTgt spid="56"/>
                                        </p:tgtEl>
                                        <p:attrNameLst>
                                          <p:attrName>ppt_x</p:attrName>
                                        </p:attrNameLst>
                                      </p:cBhvr>
                                      <p:tavLst>
                                        <p:tav tm="0">
                                          <p:val>
                                            <p:strVal val="#ppt_x"/>
                                          </p:val>
                                        </p:tav>
                                        <p:tav tm="100000">
                                          <p:val>
                                            <p:strVal val="#ppt_x"/>
                                          </p:val>
                                        </p:tav>
                                      </p:tavLst>
                                    </p:anim>
                                    <p:anim calcmode="lin" valueType="num">
                                      <p:cBhvr>
                                        <p:cTn id="80"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500"/>
                                        <p:tgtEl>
                                          <p:spTgt spid="31"/>
                                        </p:tgtEl>
                                      </p:cBhvr>
                                    </p:animEffect>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44"/>
                                        </p:tgtEl>
                                        <p:attrNameLst>
                                          <p:attrName>style.visibility</p:attrName>
                                        </p:attrNameLst>
                                      </p:cBhvr>
                                      <p:to>
                                        <p:strVal val="visible"/>
                                      </p:to>
                                    </p:set>
                                    <p:animEffect transition="in" filter="fade">
                                      <p:cBhvr>
                                        <p:cTn id="90" dur="1000"/>
                                        <p:tgtEl>
                                          <p:spTgt spid="44"/>
                                        </p:tgtEl>
                                      </p:cBhvr>
                                    </p:animEffect>
                                    <p:anim calcmode="lin" valueType="num">
                                      <p:cBhvr>
                                        <p:cTn id="91" dur="1000" fill="hold"/>
                                        <p:tgtEl>
                                          <p:spTgt spid="44"/>
                                        </p:tgtEl>
                                        <p:attrNameLst>
                                          <p:attrName>ppt_x</p:attrName>
                                        </p:attrNameLst>
                                      </p:cBhvr>
                                      <p:tavLst>
                                        <p:tav tm="0">
                                          <p:val>
                                            <p:strVal val="#ppt_x"/>
                                          </p:val>
                                        </p:tav>
                                        <p:tav tm="100000">
                                          <p:val>
                                            <p:strVal val="#ppt_x"/>
                                          </p:val>
                                        </p:tav>
                                      </p:tavLst>
                                    </p:anim>
                                    <p:anim calcmode="lin" valueType="num">
                                      <p:cBhvr>
                                        <p:cTn id="92" dur="1000" fill="hold"/>
                                        <p:tgtEl>
                                          <p:spTgt spid="44"/>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51"/>
                                        </p:tgtEl>
                                        <p:attrNameLst>
                                          <p:attrName>style.visibility</p:attrName>
                                        </p:attrNameLst>
                                      </p:cBhvr>
                                      <p:to>
                                        <p:strVal val="visible"/>
                                      </p:to>
                                    </p:set>
                                    <p:animEffect transition="in" filter="fade">
                                      <p:cBhvr>
                                        <p:cTn id="95" dur="1000"/>
                                        <p:tgtEl>
                                          <p:spTgt spid="51"/>
                                        </p:tgtEl>
                                      </p:cBhvr>
                                    </p:animEffect>
                                    <p:anim calcmode="lin" valueType="num">
                                      <p:cBhvr>
                                        <p:cTn id="96" dur="1000" fill="hold"/>
                                        <p:tgtEl>
                                          <p:spTgt spid="51"/>
                                        </p:tgtEl>
                                        <p:attrNameLst>
                                          <p:attrName>ppt_x</p:attrName>
                                        </p:attrNameLst>
                                      </p:cBhvr>
                                      <p:tavLst>
                                        <p:tav tm="0">
                                          <p:val>
                                            <p:strVal val="#ppt_x"/>
                                          </p:val>
                                        </p:tav>
                                        <p:tav tm="100000">
                                          <p:val>
                                            <p:strVal val="#ppt_x"/>
                                          </p:val>
                                        </p:tav>
                                      </p:tavLst>
                                    </p:anim>
                                    <p:anim calcmode="lin" valueType="num">
                                      <p:cBhvr>
                                        <p:cTn id="97"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42" presetClass="entr" presetSubtype="0" fill="hold" grpId="0" nodeType="clickEffect">
                                  <p:stCondLst>
                                    <p:cond delay="0"/>
                                  </p:stCondLst>
                                  <p:childTnLst>
                                    <p:set>
                                      <p:cBhvr>
                                        <p:cTn id="101" dur="1" fill="hold">
                                          <p:stCondLst>
                                            <p:cond delay="0"/>
                                          </p:stCondLst>
                                        </p:cTn>
                                        <p:tgtEl>
                                          <p:spTgt spid="59"/>
                                        </p:tgtEl>
                                        <p:attrNameLst>
                                          <p:attrName>style.visibility</p:attrName>
                                        </p:attrNameLst>
                                      </p:cBhvr>
                                      <p:to>
                                        <p:strVal val="visible"/>
                                      </p:to>
                                    </p:set>
                                    <p:animEffect transition="in" filter="fade">
                                      <p:cBhvr>
                                        <p:cTn id="102" dur="1000"/>
                                        <p:tgtEl>
                                          <p:spTgt spid="59"/>
                                        </p:tgtEl>
                                      </p:cBhvr>
                                    </p:animEffect>
                                    <p:anim calcmode="lin" valueType="num">
                                      <p:cBhvr>
                                        <p:cTn id="103" dur="1000" fill="hold"/>
                                        <p:tgtEl>
                                          <p:spTgt spid="59"/>
                                        </p:tgtEl>
                                        <p:attrNameLst>
                                          <p:attrName>ppt_x</p:attrName>
                                        </p:attrNameLst>
                                      </p:cBhvr>
                                      <p:tavLst>
                                        <p:tav tm="0">
                                          <p:val>
                                            <p:strVal val="#ppt_x"/>
                                          </p:val>
                                        </p:tav>
                                        <p:tav tm="100000">
                                          <p:val>
                                            <p:strVal val="#ppt_x"/>
                                          </p:val>
                                        </p:tav>
                                      </p:tavLst>
                                    </p:anim>
                                    <p:anim calcmode="lin" valueType="num">
                                      <p:cBhvr>
                                        <p:cTn id="104" dur="1000" fill="hold"/>
                                        <p:tgtEl>
                                          <p:spTgt spid="59"/>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7"/>
                                        </p:tgtEl>
                                        <p:attrNameLst>
                                          <p:attrName>style.visibility</p:attrName>
                                        </p:attrNameLst>
                                      </p:cBhvr>
                                      <p:to>
                                        <p:strVal val="visible"/>
                                      </p:to>
                                    </p:set>
                                    <p:animEffect transition="in" filter="fade">
                                      <p:cBhvr>
                                        <p:cTn id="107" dur="1000"/>
                                        <p:tgtEl>
                                          <p:spTgt spid="57"/>
                                        </p:tgtEl>
                                      </p:cBhvr>
                                    </p:animEffect>
                                    <p:anim calcmode="lin" valueType="num">
                                      <p:cBhvr>
                                        <p:cTn id="108" dur="1000" fill="hold"/>
                                        <p:tgtEl>
                                          <p:spTgt spid="57"/>
                                        </p:tgtEl>
                                        <p:attrNameLst>
                                          <p:attrName>ppt_x</p:attrName>
                                        </p:attrNameLst>
                                      </p:cBhvr>
                                      <p:tavLst>
                                        <p:tav tm="0">
                                          <p:val>
                                            <p:strVal val="#ppt_x"/>
                                          </p:val>
                                        </p:tav>
                                        <p:tav tm="100000">
                                          <p:val>
                                            <p:strVal val="#ppt_x"/>
                                          </p:val>
                                        </p:tav>
                                      </p:tavLst>
                                    </p:anim>
                                    <p:anim calcmode="lin" valueType="num">
                                      <p:cBhvr>
                                        <p:cTn id="109"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32"/>
                                        </p:tgtEl>
                                        <p:attrNameLst>
                                          <p:attrName>style.visibility</p:attrName>
                                        </p:attrNameLst>
                                      </p:cBhvr>
                                      <p:to>
                                        <p:strVal val="visible"/>
                                      </p:to>
                                    </p:set>
                                    <p:animEffect transition="in" filter="fade">
                                      <p:cBhvr>
                                        <p:cTn id="114" dur="500"/>
                                        <p:tgtEl>
                                          <p:spTgt spid="32"/>
                                        </p:tgtEl>
                                      </p:cBhvr>
                                    </p:animEffect>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45"/>
                                        </p:tgtEl>
                                        <p:attrNameLst>
                                          <p:attrName>style.visibility</p:attrName>
                                        </p:attrNameLst>
                                      </p:cBhvr>
                                      <p:to>
                                        <p:strVal val="visible"/>
                                      </p:to>
                                    </p:set>
                                    <p:animEffect transition="in" filter="fade">
                                      <p:cBhvr>
                                        <p:cTn id="119" dur="1000"/>
                                        <p:tgtEl>
                                          <p:spTgt spid="45"/>
                                        </p:tgtEl>
                                      </p:cBhvr>
                                    </p:animEffect>
                                    <p:anim calcmode="lin" valueType="num">
                                      <p:cBhvr>
                                        <p:cTn id="120" dur="1000" fill="hold"/>
                                        <p:tgtEl>
                                          <p:spTgt spid="45"/>
                                        </p:tgtEl>
                                        <p:attrNameLst>
                                          <p:attrName>ppt_x</p:attrName>
                                        </p:attrNameLst>
                                      </p:cBhvr>
                                      <p:tavLst>
                                        <p:tav tm="0">
                                          <p:val>
                                            <p:strVal val="#ppt_x"/>
                                          </p:val>
                                        </p:tav>
                                        <p:tav tm="100000">
                                          <p:val>
                                            <p:strVal val="#ppt_x"/>
                                          </p:val>
                                        </p:tav>
                                      </p:tavLst>
                                    </p:anim>
                                    <p:anim calcmode="lin" valueType="num">
                                      <p:cBhvr>
                                        <p:cTn id="121" dur="1000" fill="hold"/>
                                        <p:tgtEl>
                                          <p:spTgt spid="45"/>
                                        </p:tgtEl>
                                        <p:attrNameLst>
                                          <p:attrName>ppt_y</p:attrName>
                                        </p:attrNameLst>
                                      </p:cBhvr>
                                      <p:tavLst>
                                        <p:tav tm="0">
                                          <p:val>
                                            <p:strVal val="#ppt_y+.1"/>
                                          </p:val>
                                        </p:tav>
                                        <p:tav tm="100000">
                                          <p:val>
                                            <p:strVal val="#ppt_y"/>
                                          </p:val>
                                        </p:tav>
                                      </p:tavLst>
                                    </p:anim>
                                  </p:childTnLst>
                                </p:cTn>
                              </p:par>
                              <p:par>
                                <p:cTn id="122" presetID="42" presetClass="entr" presetSubtype="0" fill="hold" grpId="0" nodeType="withEffect">
                                  <p:stCondLst>
                                    <p:cond delay="0"/>
                                  </p:stCondLst>
                                  <p:childTnLst>
                                    <p:set>
                                      <p:cBhvr>
                                        <p:cTn id="123" dur="1" fill="hold">
                                          <p:stCondLst>
                                            <p:cond delay="0"/>
                                          </p:stCondLst>
                                        </p:cTn>
                                        <p:tgtEl>
                                          <p:spTgt spid="52"/>
                                        </p:tgtEl>
                                        <p:attrNameLst>
                                          <p:attrName>style.visibility</p:attrName>
                                        </p:attrNameLst>
                                      </p:cBhvr>
                                      <p:to>
                                        <p:strVal val="visible"/>
                                      </p:to>
                                    </p:set>
                                    <p:animEffect transition="in" filter="fade">
                                      <p:cBhvr>
                                        <p:cTn id="124" dur="1000"/>
                                        <p:tgtEl>
                                          <p:spTgt spid="52"/>
                                        </p:tgtEl>
                                      </p:cBhvr>
                                    </p:animEffect>
                                    <p:anim calcmode="lin" valueType="num">
                                      <p:cBhvr>
                                        <p:cTn id="125" dur="1000" fill="hold"/>
                                        <p:tgtEl>
                                          <p:spTgt spid="52"/>
                                        </p:tgtEl>
                                        <p:attrNameLst>
                                          <p:attrName>ppt_x</p:attrName>
                                        </p:attrNameLst>
                                      </p:cBhvr>
                                      <p:tavLst>
                                        <p:tav tm="0">
                                          <p:val>
                                            <p:strVal val="#ppt_x"/>
                                          </p:val>
                                        </p:tav>
                                        <p:tav tm="100000">
                                          <p:val>
                                            <p:strVal val="#ppt_x"/>
                                          </p:val>
                                        </p:tav>
                                      </p:tavLst>
                                    </p:anim>
                                    <p:anim calcmode="lin" valueType="num">
                                      <p:cBhvr>
                                        <p:cTn id="126" dur="1000" fill="hold"/>
                                        <p:tgtEl>
                                          <p:spTgt spid="52"/>
                                        </p:tgtEl>
                                        <p:attrNameLst>
                                          <p:attrName>ppt_y</p:attrName>
                                        </p:attrNameLst>
                                      </p:cBhvr>
                                      <p:tavLst>
                                        <p:tav tm="0">
                                          <p:val>
                                            <p:strVal val="#ppt_y+.1"/>
                                          </p:val>
                                        </p:tav>
                                        <p:tav tm="100000">
                                          <p:val>
                                            <p:strVal val="#ppt_y"/>
                                          </p:val>
                                        </p:tav>
                                      </p:tavLst>
                                    </p:anim>
                                  </p:childTnLst>
                                </p:cTn>
                              </p:par>
                              <p:par>
                                <p:cTn id="127" presetID="42" presetClass="entr" presetSubtype="0" fill="hold" grpId="0" nodeType="withEffect">
                                  <p:stCondLst>
                                    <p:cond delay="0"/>
                                  </p:stCondLst>
                                  <p:childTnLst>
                                    <p:set>
                                      <p:cBhvr>
                                        <p:cTn id="128" dur="1" fill="hold">
                                          <p:stCondLst>
                                            <p:cond delay="0"/>
                                          </p:stCondLst>
                                        </p:cTn>
                                        <p:tgtEl>
                                          <p:spTgt spid="53"/>
                                        </p:tgtEl>
                                        <p:attrNameLst>
                                          <p:attrName>style.visibility</p:attrName>
                                        </p:attrNameLst>
                                      </p:cBhvr>
                                      <p:to>
                                        <p:strVal val="visible"/>
                                      </p:to>
                                    </p:set>
                                    <p:animEffect transition="in" filter="fade">
                                      <p:cBhvr>
                                        <p:cTn id="129" dur="1000"/>
                                        <p:tgtEl>
                                          <p:spTgt spid="53"/>
                                        </p:tgtEl>
                                      </p:cBhvr>
                                    </p:animEffect>
                                    <p:anim calcmode="lin" valueType="num">
                                      <p:cBhvr>
                                        <p:cTn id="130" dur="1000" fill="hold"/>
                                        <p:tgtEl>
                                          <p:spTgt spid="53"/>
                                        </p:tgtEl>
                                        <p:attrNameLst>
                                          <p:attrName>ppt_x</p:attrName>
                                        </p:attrNameLst>
                                      </p:cBhvr>
                                      <p:tavLst>
                                        <p:tav tm="0">
                                          <p:val>
                                            <p:strVal val="#ppt_x"/>
                                          </p:val>
                                        </p:tav>
                                        <p:tav tm="100000">
                                          <p:val>
                                            <p:strVal val="#ppt_x"/>
                                          </p:val>
                                        </p:tav>
                                      </p:tavLst>
                                    </p:anim>
                                    <p:anim calcmode="lin" valueType="num">
                                      <p:cBhvr>
                                        <p:cTn id="131"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132" fill="hold">
                      <p:stCondLst>
                        <p:cond delay="indefinite"/>
                      </p:stCondLst>
                      <p:childTnLst>
                        <p:par>
                          <p:cTn id="133" fill="hold">
                            <p:stCondLst>
                              <p:cond delay="0"/>
                            </p:stCondLst>
                            <p:childTnLst>
                              <p:par>
                                <p:cTn id="134" presetID="42" presetClass="entr" presetSubtype="0" fill="hold" grpId="0" nodeType="clickEffect">
                                  <p:stCondLst>
                                    <p:cond delay="0"/>
                                  </p:stCondLst>
                                  <p:childTnLst>
                                    <p:set>
                                      <p:cBhvr>
                                        <p:cTn id="135" dur="1" fill="hold">
                                          <p:stCondLst>
                                            <p:cond delay="0"/>
                                          </p:stCondLst>
                                        </p:cTn>
                                        <p:tgtEl>
                                          <p:spTgt spid="60"/>
                                        </p:tgtEl>
                                        <p:attrNameLst>
                                          <p:attrName>style.visibility</p:attrName>
                                        </p:attrNameLst>
                                      </p:cBhvr>
                                      <p:to>
                                        <p:strVal val="visible"/>
                                      </p:to>
                                    </p:set>
                                    <p:animEffect transition="in" filter="fade">
                                      <p:cBhvr>
                                        <p:cTn id="136" dur="1000"/>
                                        <p:tgtEl>
                                          <p:spTgt spid="60"/>
                                        </p:tgtEl>
                                      </p:cBhvr>
                                    </p:animEffect>
                                    <p:anim calcmode="lin" valueType="num">
                                      <p:cBhvr>
                                        <p:cTn id="137" dur="1000" fill="hold"/>
                                        <p:tgtEl>
                                          <p:spTgt spid="60"/>
                                        </p:tgtEl>
                                        <p:attrNameLst>
                                          <p:attrName>ppt_x</p:attrName>
                                        </p:attrNameLst>
                                      </p:cBhvr>
                                      <p:tavLst>
                                        <p:tav tm="0">
                                          <p:val>
                                            <p:strVal val="#ppt_x"/>
                                          </p:val>
                                        </p:tav>
                                        <p:tav tm="100000">
                                          <p:val>
                                            <p:strVal val="#ppt_x"/>
                                          </p:val>
                                        </p:tav>
                                      </p:tavLst>
                                    </p:anim>
                                    <p:anim calcmode="lin" valueType="num">
                                      <p:cBhvr>
                                        <p:cTn id="138" dur="1000" fill="hold"/>
                                        <p:tgtEl>
                                          <p:spTgt spid="60"/>
                                        </p:tgtEl>
                                        <p:attrNameLst>
                                          <p:attrName>ppt_y</p:attrName>
                                        </p:attrNameLst>
                                      </p:cBhvr>
                                      <p:tavLst>
                                        <p:tav tm="0">
                                          <p:val>
                                            <p:strVal val="#ppt_y+.1"/>
                                          </p:val>
                                        </p:tav>
                                        <p:tav tm="100000">
                                          <p:val>
                                            <p:strVal val="#ppt_y"/>
                                          </p:val>
                                        </p:tav>
                                      </p:tavLst>
                                    </p:anim>
                                  </p:childTnLst>
                                </p:cTn>
                              </p:par>
                              <p:par>
                                <p:cTn id="139" presetID="42" presetClass="entr" presetSubtype="0" fill="hold" grpId="0" nodeType="withEffect">
                                  <p:stCondLst>
                                    <p:cond delay="0"/>
                                  </p:stCondLst>
                                  <p:childTnLst>
                                    <p:set>
                                      <p:cBhvr>
                                        <p:cTn id="140" dur="1" fill="hold">
                                          <p:stCondLst>
                                            <p:cond delay="0"/>
                                          </p:stCondLst>
                                        </p:cTn>
                                        <p:tgtEl>
                                          <p:spTgt spid="61"/>
                                        </p:tgtEl>
                                        <p:attrNameLst>
                                          <p:attrName>style.visibility</p:attrName>
                                        </p:attrNameLst>
                                      </p:cBhvr>
                                      <p:to>
                                        <p:strVal val="visible"/>
                                      </p:to>
                                    </p:set>
                                    <p:animEffect transition="in" filter="fade">
                                      <p:cBhvr>
                                        <p:cTn id="141" dur="1000"/>
                                        <p:tgtEl>
                                          <p:spTgt spid="61"/>
                                        </p:tgtEl>
                                      </p:cBhvr>
                                    </p:animEffect>
                                    <p:anim calcmode="lin" valueType="num">
                                      <p:cBhvr>
                                        <p:cTn id="142" dur="1000" fill="hold"/>
                                        <p:tgtEl>
                                          <p:spTgt spid="61"/>
                                        </p:tgtEl>
                                        <p:attrNameLst>
                                          <p:attrName>ppt_x</p:attrName>
                                        </p:attrNameLst>
                                      </p:cBhvr>
                                      <p:tavLst>
                                        <p:tav tm="0">
                                          <p:val>
                                            <p:strVal val="#ppt_x"/>
                                          </p:val>
                                        </p:tav>
                                        <p:tav tm="100000">
                                          <p:val>
                                            <p:strVal val="#ppt_x"/>
                                          </p:val>
                                        </p:tav>
                                      </p:tavLst>
                                    </p:anim>
                                    <p:anim calcmode="lin" valueType="num">
                                      <p:cBhvr>
                                        <p:cTn id="143"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par>
                    <p:cTn id="144" fill="hold">
                      <p:stCondLst>
                        <p:cond delay="indefinite"/>
                      </p:stCondLst>
                      <p:childTnLst>
                        <p:par>
                          <p:cTn id="145" fill="hold">
                            <p:stCondLst>
                              <p:cond delay="0"/>
                            </p:stCondLst>
                            <p:childTnLst>
                              <p:par>
                                <p:cTn id="146" presetID="10" presetClass="entr" presetSubtype="0" fill="hold" grpId="0" nodeType="clickEffect">
                                  <p:stCondLst>
                                    <p:cond delay="0"/>
                                  </p:stCondLst>
                                  <p:childTnLst>
                                    <p:set>
                                      <p:cBhvr>
                                        <p:cTn id="147" dur="1" fill="hold">
                                          <p:stCondLst>
                                            <p:cond delay="0"/>
                                          </p:stCondLst>
                                        </p:cTn>
                                        <p:tgtEl>
                                          <p:spTgt spid="33"/>
                                        </p:tgtEl>
                                        <p:attrNameLst>
                                          <p:attrName>style.visibility</p:attrName>
                                        </p:attrNameLst>
                                      </p:cBhvr>
                                      <p:to>
                                        <p:strVal val="visible"/>
                                      </p:to>
                                    </p:set>
                                    <p:animEffect transition="in" filter="fade">
                                      <p:cBhvr>
                                        <p:cTn id="148" dur="500"/>
                                        <p:tgtEl>
                                          <p:spTgt spid="33"/>
                                        </p:tgtEl>
                                      </p:cBhvr>
                                    </p:animEffect>
                                  </p:childTnLst>
                                </p:cTn>
                              </p:par>
                            </p:childTnLst>
                          </p:cTn>
                        </p:par>
                      </p:childTnLst>
                    </p:cTn>
                  </p:par>
                  <p:par>
                    <p:cTn id="149" fill="hold">
                      <p:stCondLst>
                        <p:cond delay="indefinite"/>
                      </p:stCondLst>
                      <p:childTnLst>
                        <p:par>
                          <p:cTn id="150" fill="hold">
                            <p:stCondLst>
                              <p:cond delay="0"/>
                            </p:stCondLst>
                            <p:childTnLst>
                              <p:par>
                                <p:cTn id="151" presetID="42" presetClass="entr" presetSubtype="0" fill="hold" grpId="0" nodeType="clickEffect">
                                  <p:stCondLst>
                                    <p:cond delay="0"/>
                                  </p:stCondLst>
                                  <p:childTnLst>
                                    <p:set>
                                      <p:cBhvr>
                                        <p:cTn id="152" dur="1" fill="hold">
                                          <p:stCondLst>
                                            <p:cond delay="0"/>
                                          </p:stCondLst>
                                        </p:cTn>
                                        <p:tgtEl>
                                          <p:spTgt spid="46"/>
                                        </p:tgtEl>
                                        <p:attrNameLst>
                                          <p:attrName>style.visibility</p:attrName>
                                        </p:attrNameLst>
                                      </p:cBhvr>
                                      <p:to>
                                        <p:strVal val="visible"/>
                                      </p:to>
                                    </p:set>
                                    <p:animEffect transition="in" filter="fade">
                                      <p:cBhvr>
                                        <p:cTn id="153" dur="1000"/>
                                        <p:tgtEl>
                                          <p:spTgt spid="46"/>
                                        </p:tgtEl>
                                      </p:cBhvr>
                                    </p:animEffect>
                                    <p:anim calcmode="lin" valueType="num">
                                      <p:cBhvr>
                                        <p:cTn id="154" dur="1000" fill="hold"/>
                                        <p:tgtEl>
                                          <p:spTgt spid="46"/>
                                        </p:tgtEl>
                                        <p:attrNameLst>
                                          <p:attrName>ppt_x</p:attrName>
                                        </p:attrNameLst>
                                      </p:cBhvr>
                                      <p:tavLst>
                                        <p:tav tm="0">
                                          <p:val>
                                            <p:strVal val="#ppt_x"/>
                                          </p:val>
                                        </p:tav>
                                        <p:tav tm="100000">
                                          <p:val>
                                            <p:strVal val="#ppt_x"/>
                                          </p:val>
                                        </p:tav>
                                      </p:tavLst>
                                    </p:anim>
                                    <p:anim calcmode="lin" valueType="num">
                                      <p:cBhvr>
                                        <p:cTn id="155"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156" fill="hold">
                      <p:stCondLst>
                        <p:cond delay="indefinite"/>
                      </p:stCondLst>
                      <p:childTnLst>
                        <p:par>
                          <p:cTn id="157" fill="hold">
                            <p:stCondLst>
                              <p:cond delay="0"/>
                            </p:stCondLst>
                            <p:childTnLst>
                              <p:par>
                                <p:cTn id="158" presetID="42" presetClass="entr" presetSubtype="0" fill="hold" grpId="0" nodeType="clickEffect">
                                  <p:stCondLst>
                                    <p:cond delay="0"/>
                                  </p:stCondLst>
                                  <p:childTnLst>
                                    <p:set>
                                      <p:cBhvr>
                                        <p:cTn id="159" dur="1" fill="hold">
                                          <p:stCondLst>
                                            <p:cond delay="0"/>
                                          </p:stCondLst>
                                        </p:cTn>
                                        <p:tgtEl>
                                          <p:spTgt spid="64"/>
                                        </p:tgtEl>
                                        <p:attrNameLst>
                                          <p:attrName>style.visibility</p:attrName>
                                        </p:attrNameLst>
                                      </p:cBhvr>
                                      <p:to>
                                        <p:strVal val="visible"/>
                                      </p:to>
                                    </p:set>
                                    <p:animEffect transition="in" filter="fade">
                                      <p:cBhvr>
                                        <p:cTn id="160" dur="1000"/>
                                        <p:tgtEl>
                                          <p:spTgt spid="64"/>
                                        </p:tgtEl>
                                      </p:cBhvr>
                                    </p:animEffect>
                                    <p:anim calcmode="lin" valueType="num">
                                      <p:cBhvr>
                                        <p:cTn id="161" dur="1000" fill="hold"/>
                                        <p:tgtEl>
                                          <p:spTgt spid="64"/>
                                        </p:tgtEl>
                                        <p:attrNameLst>
                                          <p:attrName>ppt_x</p:attrName>
                                        </p:attrNameLst>
                                      </p:cBhvr>
                                      <p:tavLst>
                                        <p:tav tm="0">
                                          <p:val>
                                            <p:strVal val="#ppt_x"/>
                                          </p:val>
                                        </p:tav>
                                        <p:tav tm="100000">
                                          <p:val>
                                            <p:strVal val="#ppt_x"/>
                                          </p:val>
                                        </p:tav>
                                      </p:tavLst>
                                    </p:anim>
                                    <p:anim calcmode="lin" valueType="num">
                                      <p:cBhvr>
                                        <p:cTn id="162" dur="1000" fill="hold"/>
                                        <p:tgtEl>
                                          <p:spTgt spid="64"/>
                                        </p:tgtEl>
                                        <p:attrNameLst>
                                          <p:attrName>ppt_y</p:attrName>
                                        </p:attrNameLst>
                                      </p:cBhvr>
                                      <p:tavLst>
                                        <p:tav tm="0">
                                          <p:val>
                                            <p:strVal val="#ppt_y+.1"/>
                                          </p:val>
                                        </p:tav>
                                        <p:tav tm="100000">
                                          <p:val>
                                            <p:strVal val="#ppt_y"/>
                                          </p:val>
                                        </p:tav>
                                      </p:tavLst>
                                    </p:anim>
                                  </p:childTnLst>
                                </p:cTn>
                              </p:par>
                              <p:par>
                                <p:cTn id="163" presetID="42" presetClass="entr" presetSubtype="0" fill="hold" grpId="0" nodeType="withEffect">
                                  <p:stCondLst>
                                    <p:cond delay="0"/>
                                  </p:stCondLst>
                                  <p:childTnLst>
                                    <p:set>
                                      <p:cBhvr>
                                        <p:cTn id="164" dur="1" fill="hold">
                                          <p:stCondLst>
                                            <p:cond delay="0"/>
                                          </p:stCondLst>
                                        </p:cTn>
                                        <p:tgtEl>
                                          <p:spTgt spid="69"/>
                                        </p:tgtEl>
                                        <p:attrNameLst>
                                          <p:attrName>style.visibility</p:attrName>
                                        </p:attrNameLst>
                                      </p:cBhvr>
                                      <p:to>
                                        <p:strVal val="visible"/>
                                      </p:to>
                                    </p:set>
                                    <p:animEffect transition="in" filter="fade">
                                      <p:cBhvr>
                                        <p:cTn id="165" dur="1000"/>
                                        <p:tgtEl>
                                          <p:spTgt spid="69"/>
                                        </p:tgtEl>
                                      </p:cBhvr>
                                    </p:animEffect>
                                    <p:anim calcmode="lin" valueType="num">
                                      <p:cBhvr>
                                        <p:cTn id="166" dur="1000" fill="hold"/>
                                        <p:tgtEl>
                                          <p:spTgt spid="69"/>
                                        </p:tgtEl>
                                        <p:attrNameLst>
                                          <p:attrName>ppt_x</p:attrName>
                                        </p:attrNameLst>
                                      </p:cBhvr>
                                      <p:tavLst>
                                        <p:tav tm="0">
                                          <p:val>
                                            <p:strVal val="#ppt_x"/>
                                          </p:val>
                                        </p:tav>
                                        <p:tav tm="100000">
                                          <p:val>
                                            <p:strVal val="#ppt_x"/>
                                          </p:val>
                                        </p:tav>
                                      </p:tavLst>
                                    </p:anim>
                                    <p:anim calcmode="lin" valueType="num">
                                      <p:cBhvr>
                                        <p:cTn id="167" dur="1000" fill="hold"/>
                                        <p:tgtEl>
                                          <p:spTgt spid="69"/>
                                        </p:tgtEl>
                                        <p:attrNameLst>
                                          <p:attrName>ppt_y</p:attrName>
                                        </p:attrNameLst>
                                      </p:cBhvr>
                                      <p:tavLst>
                                        <p:tav tm="0">
                                          <p:val>
                                            <p:strVal val="#ppt_y+.1"/>
                                          </p:val>
                                        </p:tav>
                                        <p:tav tm="100000">
                                          <p:val>
                                            <p:strVal val="#ppt_y"/>
                                          </p:val>
                                        </p:tav>
                                      </p:tavLst>
                                    </p:anim>
                                  </p:childTnLst>
                                </p:cTn>
                              </p:par>
                              <p:par>
                                <p:cTn id="168" presetID="42" presetClass="entr" presetSubtype="0" fill="hold" grpId="0" nodeType="withEffect">
                                  <p:stCondLst>
                                    <p:cond delay="0"/>
                                  </p:stCondLst>
                                  <p:childTnLst>
                                    <p:set>
                                      <p:cBhvr>
                                        <p:cTn id="169" dur="1" fill="hold">
                                          <p:stCondLst>
                                            <p:cond delay="0"/>
                                          </p:stCondLst>
                                        </p:cTn>
                                        <p:tgtEl>
                                          <p:spTgt spid="62"/>
                                        </p:tgtEl>
                                        <p:attrNameLst>
                                          <p:attrName>style.visibility</p:attrName>
                                        </p:attrNameLst>
                                      </p:cBhvr>
                                      <p:to>
                                        <p:strVal val="visible"/>
                                      </p:to>
                                    </p:set>
                                    <p:animEffect transition="in" filter="fade">
                                      <p:cBhvr>
                                        <p:cTn id="170" dur="1000"/>
                                        <p:tgtEl>
                                          <p:spTgt spid="62"/>
                                        </p:tgtEl>
                                      </p:cBhvr>
                                    </p:animEffect>
                                    <p:anim calcmode="lin" valueType="num">
                                      <p:cBhvr>
                                        <p:cTn id="171" dur="1000" fill="hold"/>
                                        <p:tgtEl>
                                          <p:spTgt spid="62"/>
                                        </p:tgtEl>
                                        <p:attrNameLst>
                                          <p:attrName>ppt_x</p:attrName>
                                        </p:attrNameLst>
                                      </p:cBhvr>
                                      <p:tavLst>
                                        <p:tav tm="0">
                                          <p:val>
                                            <p:strVal val="#ppt_x"/>
                                          </p:val>
                                        </p:tav>
                                        <p:tav tm="100000">
                                          <p:val>
                                            <p:strVal val="#ppt_x"/>
                                          </p:val>
                                        </p:tav>
                                      </p:tavLst>
                                    </p:anim>
                                    <p:anim calcmode="lin" valueType="num">
                                      <p:cBhvr>
                                        <p:cTn id="172"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par>
                    <p:cTn id="173" fill="hold">
                      <p:stCondLst>
                        <p:cond delay="indefinite"/>
                      </p:stCondLst>
                      <p:childTnLst>
                        <p:par>
                          <p:cTn id="174" fill="hold">
                            <p:stCondLst>
                              <p:cond delay="0"/>
                            </p:stCondLst>
                            <p:childTnLst>
                              <p:par>
                                <p:cTn id="175" presetID="10" presetClass="entr" presetSubtype="0" fill="hold" grpId="0" nodeType="clickEffect">
                                  <p:stCondLst>
                                    <p:cond delay="0"/>
                                  </p:stCondLst>
                                  <p:childTnLst>
                                    <p:set>
                                      <p:cBhvr>
                                        <p:cTn id="176" dur="1" fill="hold">
                                          <p:stCondLst>
                                            <p:cond delay="0"/>
                                          </p:stCondLst>
                                        </p:cTn>
                                        <p:tgtEl>
                                          <p:spTgt spid="34"/>
                                        </p:tgtEl>
                                        <p:attrNameLst>
                                          <p:attrName>style.visibility</p:attrName>
                                        </p:attrNameLst>
                                      </p:cBhvr>
                                      <p:to>
                                        <p:strVal val="visible"/>
                                      </p:to>
                                    </p:set>
                                    <p:animEffect transition="in" filter="fade">
                                      <p:cBhvr>
                                        <p:cTn id="177" dur="500"/>
                                        <p:tgtEl>
                                          <p:spTgt spid="34"/>
                                        </p:tgtEl>
                                      </p:cBhvr>
                                    </p:animEffect>
                                  </p:childTnLst>
                                </p:cTn>
                              </p:par>
                            </p:childTnLst>
                          </p:cTn>
                        </p:par>
                      </p:childTnLst>
                    </p:cTn>
                  </p:par>
                  <p:par>
                    <p:cTn id="178" fill="hold">
                      <p:stCondLst>
                        <p:cond delay="indefinite"/>
                      </p:stCondLst>
                      <p:childTnLst>
                        <p:par>
                          <p:cTn id="179" fill="hold">
                            <p:stCondLst>
                              <p:cond delay="0"/>
                            </p:stCondLst>
                            <p:childTnLst>
                              <p:par>
                                <p:cTn id="180" presetID="42" presetClass="entr" presetSubtype="0" fill="hold" grpId="0" nodeType="clickEffect">
                                  <p:stCondLst>
                                    <p:cond delay="0"/>
                                  </p:stCondLst>
                                  <p:childTnLst>
                                    <p:set>
                                      <p:cBhvr>
                                        <p:cTn id="181" dur="1" fill="hold">
                                          <p:stCondLst>
                                            <p:cond delay="0"/>
                                          </p:stCondLst>
                                        </p:cTn>
                                        <p:tgtEl>
                                          <p:spTgt spid="48"/>
                                        </p:tgtEl>
                                        <p:attrNameLst>
                                          <p:attrName>style.visibility</p:attrName>
                                        </p:attrNameLst>
                                      </p:cBhvr>
                                      <p:to>
                                        <p:strVal val="visible"/>
                                      </p:to>
                                    </p:set>
                                    <p:animEffect transition="in" filter="fade">
                                      <p:cBhvr>
                                        <p:cTn id="182" dur="1000"/>
                                        <p:tgtEl>
                                          <p:spTgt spid="48"/>
                                        </p:tgtEl>
                                      </p:cBhvr>
                                    </p:animEffect>
                                    <p:anim calcmode="lin" valueType="num">
                                      <p:cBhvr>
                                        <p:cTn id="183" dur="1000" fill="hold"/>
                                        <p:tgtEl>
                                          <p:spTgt spid="48"/>
                                        </p:tgtEl>
                                        <p:attrNameLst>
                                          <p:attrName>ppt_x</p:attrName>
                                        </p:attrNameLst>
                                      </p:cBhvr>
                                      <p:tavLst>
                                        <p:tav tm="0">
                                          <p:val>
                                            <p:strVal val="#ppt_x"/>
                                          </p:val>
                                        </p:tav>
                                        <p:tav tm="100000">
                                          <p:val>
                                            <p:strVal val="#ppt_x"/>
                                          </p:val>
                                        </p:tav>
                                      </p:tavLst>
                                    </p:anim>
                                    <p:anim calcmode="lin" valueType="num">
                                      <p:cBhvr>
                                        <p:cTn id="184" dur="1000" fill="hold"/>
                                        <p:tgtEl>
                                          <p:spTgt spid="48"/>
                                        </p:tgtEl>
                                        <p:attrNameLst>
                                          <p:attrName>ppt_y</p:attrName>
                                        </p:attrNameLst>
                                      </p:cBhvr>
                                      <p:tavLst>
                                        <p:tav tm="0">
                                          <p:val>
                                            <p:strVal val="#ppt_y+.1"/>
                                          </p:val>
                                        </p:tav>
                                        <p:tav tm="100000">
                                          <p:val>
                                            <p:strVal val="#ppt_y"/>
                                          </p:val>
                                        </p:tav>
                                      </p:tavLst>
                                    </p:anim>
                                  </p:childTnLst>
                                </p:cTn>
                              </p:par>
                              <p:par>
                                <p:cTn id="185" presetID="42" presetClass="entr" presetSubtype="0" fill="hold" grpId="0" nodeType="withEffect">
                                  <p:stCondLst>
                                    <p:cond delay="0"/>
                                  </p:stCondLst>
                                  <p:childTnLst>
                                    <p:set>
                                      <p:cBhvr>
                                        <p:cTn id="186" dur="1" fill="hold">
                                          <p:stCondLst>
                                            <p:cond delay="0"/>
                                          </p:stCondLst>
                                        </p:cTn>
                                        <p:tgtEl>
                                          <p:spTgt spid="47"/>
                                        </p:tgtEl>
                                        <p:attrNameLst>
                                          <p:attrName>style.visibility</p:attrName>
                                        </p:attrNameLst>
                                      </p:cBhvr>
                                      <p:to>
                                        <p:strVal val="visible"/>
                                      </p:to>
                                    </p:set>
                                    <p:animEffect transition="in" filter="fade">
                                      <p:cBhvr>
                                        <p:cTn id="187" dur="1000"/>
                                        <p:tgtEl>
                                          <p:spTgt spid="47"/>
                                        </p:tgtEl>
                                      </p:cBhvr>
                                    </p:animEffect>
                                    <p:anim calcmode="lin" valueType="num">
                                      <p:cBhvr>
                                        <p:cTn id="188" dur="1000" fill="hold"/>
                                        <p:tgtEl>
                                          <p:spTgt spid="47"/>
                                        </p:tgtEl>
                                        <p:attrNameLst>
                                          <p:attrName>ppt_x</p:attrName>
                                        </p:attrNameLst>
                                      </p:cBhvr>
                                      <p:tavLst>
                                        <p:tav tm="0">
                                          <p:val>
                                            <p:strVal val="#ppt_x"/>
                                          </p:val>
                                        </p:tav>
                                        <p:tav tm="100000">
                                          <p:val>
                                            <p:strVal val="#ppt_x"/>
                                          </p:val>
                                        </p:tav>
                                      </p:tavLst>
                                    </p:anim>
                                    <p:anim calcmode="lin" valueType="num">
                                      <p:cBhvr>
                                        <p:cTn id="189" dur="1000" fill="hold"/>
                                        <p:tgtEl>
                                          <p:spTgt spid="47"/>
                                        </p:tgtEl>
                                        <p:attrNameLst>
                                          <p:attrName>ppt_y</p:attrName>
                                        </p:attrNameLst>
                                      </p:cBhvr>
                                      <p:tavLst>
                                        <p:tav tm="0">
                                          <p:val>
                                            <p:strVal val="#ppt_y+.1"/>
                                          </p:val>
                                        </p:tav>
                                        <p:tav tm="100000">
                                          <p:val>
                                            <p:strVal val="#ppt_y"/>
                                          </p:val>
                                        </p:tav>
                                      </p:tavLst>
                                    </p:anim>
                                  </p:childTnLst>
                                </p:cTn>
                              </p:par>
                              <p:par>
                                <p:cTn id="190" presetID="42" presetClass="entr" presetSubtype="0" fill="hold" grpId="0" nodeType="withEffect">
                                  <p:stCondLst>
                                    <p:cond delay="0"/>
                                  </p:stCondLst>
                                  <p:childTnLst>
                                    <p:set>
                                      <p:cBhvr>
                                        <p:cTn id="191" dur="1" fill="hold">
                                          <p:stCondLst>
                                            <p:cond delay="0"/>
                                          </p:stCondLst>
                                        </p:cTn>
                                        <p:tgtEl>
                                          <p:spTgt spid="54"/>
                                        </p:tgtEl>
                                        <p:attrNameLst>
                                          <p:attrName>style.visibility</p:attrName>
                                        </p:attrNameLst>
                                      </p:cBhvr>
                                      <p:to>
                                        <p:strVal val="visible"/>
                                      </p:to>
                                    </p:set>
                                    <p:animEffect transition="in" filter="fade">
                                      <p:cBhvr>
                                        <p:cTn id="192" dur="1000"/>
                                        <p:tgtEl>
                                          <p:spTgt spid="54"/>
                                        </p:tgtEl>
                                      </p:cBhvr>
                                    </p:animEffect>
                                    <p:anim calcmode="lin" valueType="num">
                                      <p:cBhvr>
                                        <p:cTn id="193" dur="1000" fill="hold"/>
                                        <p:tgtEl>
                                          <p:spTgt spid="54"/>
                                        </p:tgtEl>
                                        <p:attrNameLst>
                                          <p:attrName>ppt_x</p:attrName>
                                        </p:attrNameLst>
                                      </p:cBhvr>
                                      <p:tavLst>
                                        <p:tav tm="0">
                                          <p:val>
                                            <p:strVal val="#ppt_x"/>
                                          </p:val>
                                        </p:tav>
                                        <p:tav tm="100000">
                                          <p:val>
                                            <p:strVal val="#ppt_x"/>
                                          </p:val>
                                        </p:tav>
                                      </p:tavLst>
                                    </p:anim>
                                    <p:anim calcmode="lin" valueType="num">
                                      <p:cBhvr>
                                        <p:cTn id="194"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195" fill="hold">
                      <p:stCondLst>
                        <p:cond delay="indefinite"/>
                      </p:stCondLst>
                      <p:childTnLst>
                        <p:par>
                          <p:cTn id="196" fill="hold">
                            <p:stCondLst>
                              <p:cond delay="0"/>
                            </p:stCondLst>
                            <p:childTnLst>
                              <p:par>
                                <p:cTn id="197" presetID="42" presetClass="entr" presetSubtype="0" fill="hold" grpId="0" nodeType="clickEffect">
                                  <p:stCondLst>
                                    <p:cond delay="0"/>
                                  </p:stCondLst>
                                  <p:childTnLst>
                                    <p:set>
                                      <p:cBhvr>
                                        <p:cTn id="198" dur="1" fill="hold">
                                          <p:stCondLst>
                                            <p:cond delay="0"/>
                                          </p:stCondLst>
                                        </p:cTn>
                                        <p:tgtEl>
                                          <p:spTgt spid="63"/>
                                        </p:tgtEl>
                                        <p:attrNameLst>
                                          <p:attrName>style.visibility</p:attrName>
                                        </p:attrNameLst>
                                      </p:cBhvr>
                                      <p:to>
                                        <p:strVal val="visible"/>
                                      </p:to>
                                    </p:set>
                                    <p:animEffect transition="in" filter="fade">
                                      <p:cBhvr>
                                        <p:cTn id="199" dur="1000"/>
                                        <p:tgtEl>
                                          <p:spTgt spid="63"/>
                                        </p:tgtEl>
                                      </p:cBhvr>
                                    </p:animEffect>
                                    <p:anim calcmode="lin" valueType="num">
                                      <p:cBhvr>
                                        <p:cTn id="200" dur="1000" fill="hold"/>
                                        <p:tgtEl>
                                          <p:spTgt spid="63"/>
                                        </p:tgtEl>
                                        <p:attrNameLst>
                                          <p:attrName>ppt_x</p:attrName>
                                        </p:attrNameLst>
                                      </p:cBhvr>
                                      <p:tavLst>
                                        <p:tav tm="0">
                                          <p:val>
                                            <p:strVal val="#ppt_x"/>
                                          </p:val>
                                        </p:tav>
                                        <p:tav tm="100000">
                                          <p:val>
                                            <p:strVal val="#ppt_x"/>
                                          </p:val>
                                        </p:tav>
                                      </p:tavLst>
                                    </p:anim>
                                    <p:anim calcmode="lin" valueType="num">
                                      <p:cBhvr>
                                        <p:cTn id="201"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31" grpId="0" animBg="1"/>
      <p:bldP spid="32" grpId="0" animBg="1"/>
      <p:bldP spid="33" grpId="0" animBg="1"/>
      <p:bldP spid="34" grpId="0" animBg="1"/>
      <p:bldP spid="36" grpId="0"/>
      <p:bldP spid="38" grpId="0"/>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50" grpId="0" animBg="1"/>
      <p:bldP spid="51" grpId="0" animBg="1"/>
      <p:bldP spid="52" grpId="0" animBg="1"/>
      <p:bldP spid="53" grpId="0" animBg="1"/>
      <p:bldP spid="54" grpId="0" animBg="1"/>
      <p:bldP spid="55" grpId="0" animBg="1"/>
      <p:bldP spid="56" grpId="0" animBg="1"/>
      <p:bldP spid="57" grpId="0" animBg="1"/>
      <p:bldP spid="59" grpId="0" animBg="1"/>
      <p:bldP spid="60" grpId="0" animBg="1"/>
      <p:bldP spid="61" grpId="0" animBg="1"/>
      <p:bldP spid="62" grpId="0" animBg="1"/>
      <p:bldP spid="63" grpId="0" animBg="1"/>
      <p:bldP spid="64" grpId="0" animBg="1"/>
      <p:bldP spid="69" grpId="0" animBg="1"/>
      <p:bldP spid="70" grpId="0" animBg="1"/>
      <p:bldP spid="7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2"/>
          <p:cNvSpPr txBox="1">
            <a:spLocks/>
          </p:cNvSpPr>
          <p:nvPr/>
        </p:nvSpPr>
        <p:spPr bwMode="auto">
          <a:xfrm>
            <a:off x="1268401" y="992799"/>
            <a:ext cx="7536747" cy="5484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fr-CH" sz="1800" kern="0" dirty="0" smtClean="0">
                <a:solidFill>
                  <a:srgbClr val="000000"/>
                </a:solidFill>
              </a:rPr>
              <a:t>Pour le sport intérieur et extérieur </a:t>
            </a:r>
          </a:p>
          <a:p>
            <a:pPr lvl="1">
              <a:buFont typeface="Wingdings" panose="05000000000000000000" pitchFamily="2" charset="2"/>
              <a:buChar char="Ø"/>
              <a:defRPr/>
            </a:pPr>
            <a:r>
              <a:rPr lang="fr-CH" sz="1600" kern="0" dirty="0" smtClean="0">
                <a:solidFill>
                  <a:srgbClr val="000000"/>
                </a:solidFill>
              </a:rPr>
              <a:t>Adapter au programme / conditions météorologiques</a:t>
            </a:r>
          </a:p>
          <a:p>
            <a:pPr lvl="1">
              <a:buFont typeface="Wingdings" panose="05000000000000000000" pitchFamily="2" charset="2"/>
              <a:buChar char="Ø"/>
              <a:defRPr/>
            </a:pPr>
            <a:r>
              <a:rPr lang="fr-CH" sz="1600" kern="0" dirty="0" smtClean="0">
                <a:solidFill>
                  <a:srgbClr val="000000"/>
                </a:solidFill>
              </a:rPr>
              <a:t>Habits chauds </a:t>
            </a:r>
            <a:r>
              <a:rPr lang="fr-CH" sz="1600" kern="0" dirty="0" smtClean="0">
                <a:solidFill>
                  <a:schemeClr val="tx1"/>
                </a:solidFill>
              </a:rPr>
              <a:t>lors des examens </a:t>
            </a:r>
            <a:r>
              <a:rPr lang="fr-CH" sz="1600" kern="0" dirty="0" smtClean="0">
                <a:solidFill>
                  <a:srgbClr val="000000"/>
                </a:solidFill>
              </a:rPr>
              <a:t>(temps attente)</a:t>
            </a:r>
          </a:p>
          <a:p>
            <a:pPr lvl="1">
              <a:buFont typeface="Wingdings" panose="05000000000000000000" pitchFamily="2" charset="2"/>
              <a:buChar char="Ø"/>
              <a:defRPr/>
            </a:pPr>
            <a:r>
              <a:rPr lang="fr-CH" sz="1600" kern="0" dirty="0" smtClean="0">
                <a:solidFill>
                  <a:srgbClr val="000000"/>
                </a:solidFill>
              </a:rPr>
              <a:t>Chaussures de sport: </a:t>
            </a:r>
            <a:r>
              <a:rPr lang="fr-CH" sz="1600" u="sng" kern="0" dirty="0" smtClean="0">
                <a:solidFill>
                  <a:srgbClr val="000000"/>
                </a:solidFill>
              </a:rPr>
              <a:t>TOUJOURS les 2 paires avec</a:t>
            </a:r>
            <a:endParaRPr lang="fr-CH" sz="1600" kern="0" dirty="0" smtClean="0">
              <a:solidFill>
                <a:srgbClr val="000000"/>
              </a:solidFill>
            </a:endParaRPr>
          </a:p>
          <a:p>
            <a:pPr marL="0" indent="0">
              <a:buNone/>
              <a:defRPr/>
            </a:pPr>
            <a:endParaRPr lang="fr-CH" sz="1800" kern="0" dirty="0" smtClean="0">
              <a:solidFill>
                <a:srgbClr val="000000"/>
              </a:solidFill>
            </a:endParaRPr>
          </a:p>
          <a:p>
            <a:pPr marL="0" indent="0">
              <a:buNone/>
              <a:defRPr/>
            </a:pPr>
            <a:endParaRPr lang="fr-CH" sz="1800" kern="0" dirty="0" smtClean="0">
              <a:solidFill>
                <a:srgbClr val="000000"/>
              </a:solidFill>
            </a:endParaRPr>
          </a:p>
          <a:p>
            <a:pPr marL="0" indent="0">
              <a:buNone/>
              <a:defRPr/>
            </a:pPr>
            <a:endParaRPr lang="fr-CH" sz="1800" kern="0" dirty="0" smtClean="0">
              <a:solidFill>
                <a:srgbClr val="000000"/>
              </a:solidFill>
            </a:endParaRPr>
          </a:p>
          <a:p>
            <a:pPr>
              <a:defRPr/>
            </a:pPr>
            <a:endParaRPr lang="fr-CH" sz="1800" kern="0" dirty="0" smtClean="0">
              <a:solidFill>
                <a:srgbClr val="000000"/>
              </a:solidFill>
            </a:endParaRPr>
          </a:p>
          <a:p>
            <a:pPr>
              <a:defRPr/>
            </a:pPr>
            <a:r>
              <a:rPr lang="fr-CH" sz="1800" kern="0" dirty="0" smtClean="0">
                <a:solidFill>
                  <a:srgbClr val="000000"/>
                </a:solidFill>
              </a:rPr>
              <a:t>Prendre avec soi: gourde /gamelle ainsi qu’un linge (sudation)</a:t>
            </a:r>
          </a:p>
          <a:p>
            <a:pPr>
              <a:defRPr/>
            </a:pPr>
            <a:endParaRPr lang="fr-CH" sz="1800" kern="0" dirty="0" smtClean="0">
              <a:solidFill>
                <a:srgbClr val="000000"/>
              </a:solidFill>
            </a:endParaRPr>
          </a:p>
          <a:p>
            <a:pPr>
              <a:defRPr/>
            </a:pPr>
            <a:endParaRPr lang="fr-CH" sz="1800" kern="0" dirty="0" smtClean="0">
              <a:solidFill>
                <a:srgbClr val="000000"/>
              </a:solidFill>
            </a:endParaRPr>
          </a:p>
          <a:p>
            <a:pPr>
              <a:defRPr/>
            </a:pPr>
            <a:endParaRPr lang="fr-CH" sz="1800" kern="0" dirty="0" smtClean="0">
              <a:solidFill>
                <a:srgbClr val="000000"/>
              </a:solidFill>
            </a:endParaRPr>
          </a:p>
          <a:p>
            <a:pPr>
              <a:defRPr/>
            </a:pPr>
            <a:endParaRPr lang="fr-CH" sz="1800" kern="0" dirty="0" smtClean="0">
              <a:solidFill>
                <a:srgbClr val="000000"/>
              </a:solidFill>
            </a:endParaRPr>
          </a:p>
          <a:p>
            <a:pPr>
              <a:defRPr/>
            </a:pPr>
            <a:r>
              <a:rPr lang="fr-CH" sz="1800" kern="0" dirty="0" smtClean="0">
                <a:solidFill>
                  <a:srgbClr val="000000"/>
                </a:solidFill>
              </a:rPr>
              <a:t>Pas de montre /plaquette / piercings (couvrir)/ bijoux</a:t>
            </a:r>
          </a:p>
          <a:p>
            <a:pPr>
              <a:defRPr/>
            </a:pPr>
            <a:endParaRPr lang="fr-CH" sz="1800" kern="0" dirty="0" smtClean="0">
              <a:solidFill>
                <a:srgbClr val="000000"/>
              </a:solidFill>
            </a:endParaRPr>
          </a:p>
          <a:p>
            <a:pPr>
              <a:defRPr/>
            </a:pPr>
            <a:endParaRPr lang="fr-CH" sz="1800" kern="0" dirty="0" smtClean="0">
              <a:solidFill>
                <a:srgbClr val="000000"/>
              </a:solidFill>
            </a:endParaRPr>
          </a:p>
          <a:p>
            <a:pPr marL="0" indent="0">
              <a:buNone/>
              <a:defRPr/>
            </a:pPr>
            <a:endParaRPr lang="fr-CH" sz="1800" kern="0" dirty="0">
              <a:solidFill>
                <a:srgbClr val="000000"/>
              </a:solidFill>
            </a:endParaRPr>
          </a:p>
        </p:txBody>
      </p:sp>
      <p:sp>
        <p:nvSpPr>
          <p:cNvPr id="2" name="Titel 1"/>
          <p:cNvSpPr>
            <a:spLocks noGrp="1"/>
          </p:cNvSpPr>
          <p:nvPr>
            <p:ph type="title"/>
          </p:nvPr>
        </p:nvSpPr>
        <p:spPr>
          <a:xfrm>
            <a:off x="1268413" y="279400"/>
            <a:ext cx="7461250" cy="623387"/>
          </a:xfrm>
        </p:spPr>
        <p:txBody>
          <a:bodyPr/>
          <a:lstStyle/>
          <a:p>
            <a:r>
              <a:rPr lang="fr-CH" dirty="0" smtClean="0"/>
              <a:t>Équipement</a:t>
            </a:r>
            <a:endParaRPr lang="fr-CH" dirty="0"/>
          </a:p>
        </p:txBody>
      </p:sp>
      <p:pic>
        <p:nvPicPr>
          <p:cNvPr id="1026" name="Picture 2" descr="C:\Users\U80840771\AppData\Local\Microsoft\Windows\Temporary Internet Files\Content.IE5\MAAXOSMG\saucony_kinvara_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97719" y="2528880"/>
            <a:ext cx="1398681" cy="92797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U80840771\AppData\Local\Microsoft\Windows\Temporary Internet Files\Content.IE5\3G0KIUH8\3531665800_e866e42185_z[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65029" y="2501028"/>
            <a:ext cx="1237295" cy="927972"/>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U80840771\AppData\Local\Microsoft\Windows\Temporary Internet Files\Content.IE5\03JEKBK7\Salerno_Calcio_T-Shirt_5[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47292" y="410979"/>
            <a:ext cx="869565" cy="117015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U80840771\AppData\Local\Microsoft\Windows\Temporary Internet Files\Content.IE5\NGDAN7U0\Running-shorts-black[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80617" y="1628760"/>
            <a:ext cx="941803" cy="78483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C:\Users\U80840771\AppData\Local\Microsoft\Windows\Temporary Internet Files\Content.IE5\03JEKBK7\Zusammengelegte_Handtücher[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92096" y="3920277"/>
            <a:ext cx="1184950" cy="1128939"/>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C:\Users\U80840771\AppData\Local\Microsoft\Windows\Temporary Internet Files\Content.IE5\UX2PAVXP\the-north-face-tka-100-trinity-alps-pullover-polartec-fleece-for-men-in-jake-blue~p~5676y_01~1500.3[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791081" y="439554"/>
            <a:ext cx="1071008" cy="1071008"/>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p:cNvSpPr txBox="1"/>
          <p:nvPr/>
        </p:nvSpPr>
        <p:spPr>
          <a:xfrm>
            <a:off x="6798012" y="2438868"/>
            <a:ext cx="990132" cy="1107996"/>
          </a:xfrm>
          <a:prstGeom prst="rect">
            <a:avLst/>
          </a:prstGeom>
          <a:noFill/>
        </p:spPr>
        <p:txBody>
          <a:bodyPr wrap="square" rtlCol="0">
            <a:spAutoFit/>
          </a:bodyPr>
          <a:lstStyle/>
          <a:p>
            <a:r>
              <a:rPr lang="de-CH" sz="6600" dirty="0" smtClean="0">
                <a:solidFill>
                  <a:srgbClr val="FF0000"/>
                </a:solidFill>
              </a:rPr>
              <a:t>+</a:t>
            </a:r>
            <a:endParaRPr lang="de-CH" sz="6600" dirty="0">
              <a:solidFill>
                <a:srgbClr val="FF0000"/>
              </a:solidFill>
            </a:endParaRPr>
          </a:p>
        </p:txBody>
      </p:sp>
      <p:pic>
        <p:nvPicPr>
          <p:cNvPr id="4" name="Picture 2" descr="Bildergebnis für feldflasche schweizer armee">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457100" y="3906381"/>
            <a:ext cx="944744" cy="114283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U80840771\AppData\Local\Microsoft\Windows\Temporary Internet Files\Content.IE5\3G0KIUH8\herrenuhren-männeruhren-herrenuhr-schwarz-armbanduhr[1].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302300" y="5499276"/>
            <a:ext cx="649484" cy="720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C:\Users\U80840771\AppData\Local\Microsoft\Windows\Temporary Internet Files\Content.IE5\MAAXOSMG\Wedding_ring_•_vector_graphics_•_02.svg[1].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918639" y="5478792"/>
            <a:ext cx="623757" cy="720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5" descr="C:\Users\U80840771\AppData\Local\Microsoft\Windows\Temporary Internet Files\Content.IE5\2I4KDKVW\1280px-US_Dog_Tag_with_Surname,_First_name,_Social_Security_number,_Blood_type,_Religion[1].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491856" y="5499276"/>
            <a:ext cx="1080422" cy="7200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C:\Users\U80840771\AppData\Local\Microsoft\Windows\Temporary Internet Files\Content.IE5\MAAXOSMG\120px-Piercing_micro_banane[1].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72120" y="5499372"/>
            <a:ext cx="890722" cy="7200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9" descr="C:\Users\U80840771\AppData\Local\Microsoft\Windows\Temporary Internet Files\Content.IE5\MAAXOSMG\ohrstecker-silber-männer-ohrringe-männerschmuck[1].jp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561542" y="5499372"/>
            <a:ext cx="720000" cy="720000"/>
          </a:xfrm>
          <a:prstGeom prst="rect">
            <a:avLst/>
          </a:prstGeom>
          <a:noFill/>
          <a:extLst>
            <a:ext uri="{909E8E84-426E-40DD-AFC4-6F175D3DCCD1}">
              <a14:hiddenFill xmlns:a14="http://schemas.microsoft.com/office/drawing/2010/main">
                <a:solidFill>
                  <a:srgbClr val="FFFFFF"/>
                </a:solidFill>
              </a14:hiddenFill>
            </a:ext>
          </a:extLst>
        </p:spPr>
      </p:pic>
      <p:cxnSp>
        <p:nvCxnSpPr>
          <p:cNvPr id="17" name="Gerade Verbindung 16"/>
          <p:cNvCxnSpPr/>
          <p:nvPr/>
        </p:nvCxnSpPr>
        <p:spPr bwMode="auto">
          <a:xfrm flipH="1">
            <a:off x="1601604" y="5478792"/>
            <a:ext cx="6763081" cy="740484"/>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8" name="Gerade Verbindung 17"/>
          <p:cNvCxnSpPr/>
          <p:nvPr/>
        </p:nvCxnSpPr>
        <p:spPr bwMode="auto">
          <a:xfrm>
            <a:off x="1601604" y="5499276"/>
            <a:ext cx="6763081" cy="720096"/>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pic>
        <p:nvPicPr>
          <p:cNvPr id="24" name="Picture 2" descr="Bildergebnis für trainerhosen">
            <a:hlinkClick r:id="rId16"/>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807976" y="1496361"/>
            <a:ext cx="1027450" cy="102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8285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6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5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
                                            <p:txEl>
                                              <p:pRg st="13" end="1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barn(inVertical)">
                                      <p:cBhvr>
                                        <p:cTn id="53" dur="500"/>
                                        <p:tgtEl>
                                          <p:spTgt spid="18"/>
                                        </p:tgtEl>
                                      </p:cBhvr>
                                    </p:animEffect>
                                  </p:childTnLst>
                                </p:cTn>
                              </p:par>
                              <p:par>
                                <p:cTn id="54" presetID="16" presetClass="entr" presetSubtype="21" fill="hold" nodeType="with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barn(inVertical)">
                                      <p:cBhvr>
                                        <p:cTn id="5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CH" dirty="0" smtClean="0"/>
              <a:t>A prendre en considération</a:t>
            </a:r>
            <a:endParaRPr lang="fr-CH" dirty="0"/>
          </a:p>
        </p:txBody>
      </p:sp>
      <p:sp>
        <p:nvSpPr>
          <p:cNvPr id="20" name="Inhaltsplatzhalter 2"/>
          <p:cNvSpPr txBox="1">
            <a:spLocks/>
          </p:cNvSpPr>
          <p:nvPr/>
        </p:nvSpPr>
        <p:spPr bwMode="auto">
          <a:xfrm>
            <a:off x="1268402" y="992799"/>
            <a:ext cx="7704138"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fr-CH" sz="2400" kern="0" dirty="0" smtClean="0">
                <a:solidFill>
                  <a:srgbClr val="000000"/>
                </a:solidFill>
              </a:rPr>
              <a:t>AP en tenue de sport, si leçon de sport directement après</a:t>
            </a:r>
          </a:p>
          <a:p>
            <a:pPr lvl="1">
              <a:defRPr/>
            </a:pPr>
            <a:r>
              <a:rPr lang="fr-CH" sz="2400" kern="0" dirty="0" smtClean="0">
                <a:solidFill>
                  <a:srgbClr val="000000"/>
                </a:solidFill>
              </a:rPr>
              <a:t> </a:t>
            </a:r>
            <a:r>
              <a:rPr lang="fr-CH" sz="1600" kern="0" dirty="0" smtClean="0">
                <a:solidFill>
                  <a:srgbClr val="000000"/>
                </a:solidFill>
              </a:rPr>
              <a:t>Souliers pour l’extérieur/habits chauds</a:t>
            </a:r>
          </a:p>
          <a:p>
            <a:pPr>
              <a:defRPr/>
            </a:pPr>
            <a:endParaRPr lang="fr-CH" sz="2400" kern="0" dirty="0" smtClean="0">
              <a:solidFill>
                <a:srgbClr val="000000"/>
              </a:solidFill>
            </a:endParaRPr>
          </a:p>
          <a:p>
            <a:pPr>
              <a:defRPr/>
            </a:pPr>
            <a:r>
              <a:rPr lang="fr-CH" sz="2400" kern="0" dirty="0" smtClean="0">
                <a:solidFill>
                  <a:srgbClr val="000000"/>
                </a:solidFill>
              </a:rPr>
              <a:t>Hygiène corporelle</a:t>
            </a:r>
          </a:p>
          <a:p>
            <a:pPr lvl="1">
              <a:defRPr/>
            </a:pPr>
            <a:r>
              <a:rPr lang="fr-CH" sz="1600" kern="0" dirty="0" smtClean="0">
                <a:solidFill>
                  <a:srgbClr val="000000"/>
                </a:solidFill>
              </a:rPr>
              <a:t>Se doucher après le sport (gestion du temps)</a:t>
            </a:r>
          </a:p>
          <a:p>
            <a:pPr marL="0" indent="0">
              <a:buNone/>
              <a:defRPr/>
            </a:pPr>
            <a:endParaRPr lang="fr-CH" sz="2400" kern="0" dirty="0" smtClean="0">
              <a:solidFill>
                <a:srgbClr val="000000"/>
              </a:solidFill>
            </a:endParaRPr>
          </a:p>
          <a:p>
            <a:pPr>
              <a:defRPr/>
            </a:pPr>
            <a:r>
              <a:rPr lang="fr-CH" sz="2400" kern="0" dirty="0" smtClean="0">
                <a:solidFill>
                  <a:srgbClr val="000000"/>
                </a:solidFill>
              </a:rPr>
              <a:t>Objets de valeur:</a:t>
            </a:r>
          </a:p>
          <a:p>
            <a:pPr lvl="1">
              <a:defRPr/>
            </a:pPr>
            <a:r>
              <a:rPr lang="fr-CH" sz="1600" kern="0" dirty="0" smtClean="0">
                <a:solidFill>
                  <a:srgbClr val="000000"/>
                </a:solidFill>
              </a:rPr>
              <a:t>Ne pas emporter (consigne)</a:t>
            </a:r>
          </a:p>
          <a:p>
            <a:pPr lvl="1">
              <a:defRPr/>
            </a:pPr>
            <a:r>
              <a:rPr lang="fr-CH" sz="1600" kern="0" dirty="0" smtClean="0">
                <a:solidFill>
                  <a:srgbClr val="000000"/>
                </a:solidFill>
              </a:rPr>
              <a:t>Ne pas laisser dans le vestiaire (dépôt)</a:t>
            </a:r>
          </a:p>
          <a:p>
            <a:pPr lvl="1">
              <a:defRPr/>
            </a:pPr>
            <a:endParaRPr lang="fr-CH" sz="1600" kern="0" dirty="0" smtClean="0">
              <a:solidFill>
                <a:srgbClr val="000000"/>
              </a:solidFill>
            </a:endParaRPr>
          </a:p>
          <a:p>
            <a:pPr>
              <a:defRPr/>
            </a:pPr>
            <a:r>
              <a:rPr lang="fr-CH" sz="2400" kern="0" dirty="0" err="1" smtClean="0">
                <a:solidFill>
                  <a:srgbClr val="000000"/>
                </a:solidFill>
              </a:rPr>
              <a:t>Subs</a:t>
            </a:r>
            <a:r>
              <a:rPr lang="fr-CH" sz="2400" kern="0" dirty="0" smtClean="0">
                <a:solidFill>
                  <a:srgbClr val="000000"/>
                </a:solidFill>
              </a:rPr>
              <a:t>/ </a:t>
            </a:r>
            <a:r>
              <a:rPr lang="fr-CH" sz="2400" kern="0" dirty="0" err="1" smtClean="0">
                <a:solidFill>
                  <a:srgbClr val="000000"/>
                </a:solidFill>
              </a:rPr>
              <a:t>subs</a:t>
            </a:r>
            <a:r>
              <a:rPr lang="fr-CH" sz="2400" kern="0" dirty="0" smtClean="0">
                <a:solidFill>
                  <a:srgbClr val="000000"/>
                </a:solidFill>
              </a:rPr>
              <a:t>/i</a:t>
            </a:r>
          </a:p>
          <a:p>
            <a:pPr lvl="1">
              <a:defRPr/>
            </a:pPr>
            <a:r>
              <a:rPr lang="fr-CH" sz="1600" kern="0" dirty="0" smtClean="0">
                <a:solidFill>
                  <a:srgbClr val="000000"/>
                </a:solidFill>
              </a:rPr>
              <a:t>Organiser par Z</a:t>
            </a:r>
          </a:p>
          <a:p>
            <a:pPr lvl="1">
              <a:defRPr/>
            </a:pPr>
            <a:r>
              <a:rPr lang="fr-CH" sz="1600" kern="0" dirty="0" smtClean="0">
                <a:solidFill>
                  <a:srgbClr val="000000"/>
                </a:solidFill>
              </a:rPr>
              <a:t>À déposer à l’extérieur de la salle de sport</a:t>
            </a:r>
          </a:p>
        </p:txBody>
      </p:sp>
      <p:pic>
        <p:nvPicPr>
          <p:cNvPr id="2051" name="Picture 3" descr="C:\Users\U80840771\AppData\Local\Microsoft\Windows\Temporary Internet Files\Content.IE5\X1JBG8K4\mann-0063[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552264" y="1628760"/>
            <a:ext cx="1543050" cy="174307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U80840771\AppData\Local\Microsoft\Windows\Temporary Internet Files\Content.IE5\NGDAN7U0\dieb[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2192" y="3609024"/>
            <a:ext cx="1784511" cy="2244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9490517"/>
      </p:ext>
    </p:extLst>
  </p:cSld>
  <p:clrMapOvr>
    <a:masterClrMapping/>
  </p:clrMapOvr>
  <p:timing>
    <p:tnLst>
      <p:par>
        <p:cTn id="1" dur="indefinite" restart="never" nodeType="tmRoot"/>
      </p:par>
    </p:tnLst>
  </p:timing>
</p:sld>
</file>

<file path=ppt/theme/theme1.xml><?xml version="1.0" encoding="utf-8"?>
<a:theme xmlns:a="http://schemas.openxmlformats.org/drawingml/2006/main" name="Master_PST_A_METAPLANUNG">
  <a:themeElements>
    <a:clrScheme name="Master_PST_A_METAPLANU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_PST_A_METAPLANUNG">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CC"/>
        </a:solidFill>
        <a:ln w="12700" cap="flat" cmpd="sng" algn="ctr">
          <a:solidFill>
            <a:schemeClr val="tx1"/>
          </a:solidFill>
          <a:prstDash val="solid"/>
          <a:round/>
          <a:headEnd type="none" w="med" len="med"/>
          <a:tailEnd type="none" w="med" len="med"/>
        </a:ln>
        <a:effectLst/>
      </a:spPr>
      <a:bodyPr vert="horz" wrap="square" lIns="91431" tIns="45715" rIns="91431" bIns="45715"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CH"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FFCC"/>
        </a:solidFill>
        <a:ln w="12700" cap="flat" cmpd="sng" algn="ctr">
          <a:solidFill>
            <a:schemeClr val="tx1"/>
          </a:solidFill>
          <a:prstDash val="solid"/>
          <a:round/>
          <a:headEnd type="none" w="med" len="med"/>
          <a:tailEnd type="none" w="med" len="med"/>
        </a:ln>
        <a:effectLst/>
      </a:spPr>
      <a:bodyPr vert="horz" wrap="square" lIns="91431" tIns="45715" rIns="91431" bIns="45715"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CH" sz="1200" b="0" i="0" u="none" strike="noStrike" cap="none" normalizeH="0" baseline="0" smtClean="0">
            <a:ln>
              <a:noFill/>
            </a:ln>
            <a:solidFill>
              <a:schemeClr val="tx1"/>
            </a:solidFill>
            <a:effectLst/>
            <a:latin typeface="Arial" charset="0"/>
          </a:defRPr>
        </a:defPPr>
      </a:lstStyle>
    </a:lnDef>
  </a:objectDefaults>
  <a:extraClrSchemeLst>
    <a:extraClrScheme>
      <a:clrScheme name="Master_PST_A_METAPLANU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_PST_A_METAPLANU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_PST_A_METAPLANU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_PST_A_METAPLANU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_PST_A_METAPLANU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_PST_A_METAPLANU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_PST_A_METAPLANUNG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_PST_A_METAPLANU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_PST_A_METAPLANU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_PST_A_METAPLANU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_PST_A_METAPLANU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_PST_A_METAPLANU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1704</Words>
  <Application>Microsoft Office PowerPoint</Application>
  <PresentationFormat>Bildschirmpräsentation (4:3)</PresentationFormat>
  <Paragraphs>360</Paragraphs>
  <Slides>15</Slides>
  <Notes>15</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15</vt:i4>
      </vt:variant>
    </vt:vector>
  </HeadingPairs>
  <TitlesOfParts>
    <vt:vector size="18" baseType="lpstr">
      <vt:lpstr>Arial</vt:lpstr>
      <vt:lpstr>Wingdings</vt:lpstr>
      <vt:lpstr>Master_PST_A_METAPLANUNG</vt:lpstr>
      <vt:lpstr>PowerPoint-Präsentation</vt:lpstr>
      <vt:lpstr>Le sport: plus qu’une activité de loisirs pertinente </vt:lpstr>
      <vt:lpstr>Il n’est jamais trop tard pour reprendre une activité physique! </vt:lpstr>
      <vt:lpstr>Périodicité </vt:lpstr>
      <vt:lpstr>Contenus</vt:lpstr>
      <vt:lpstr>Contenus – leçons de 90 min </vt:lpstr>
      <vt:lpstr>Contenus – Leçons de 30 min</vt:lpstr>
      <vt:lpstr>Équipement</vt:lpstr>
      <vt:lpstr>A prendre en considération</vt:lpstr>
      <vt:lpstr>Comportement</vt:lpstr>
      <vt:lpstr>Blessures due au sport</vt:lpstr>
      <vt:lpstr>Dispenses</vt:lpstr>
      <vt:lpstr>Récupération</vt:lpstr>
      <vt:lpstr>Pyramide alimentaire </vt:lpstr>
      <vt:lpstr>PowerPoint-Präsentation</vt:lpstr>
    </vt:vector>
  </TitlesOfParts>
  <Company>BURAUT VBS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Lörtscher Jacques PSTA</dc:creator>
  <cp:lastModifiedBy>Walther Lukas LVBGRABC</cp:lastModifiedBy>
  <cp:revision>807</cp:revision>
  <cp:lastPrinted>2017-08-15T13:19:51Z</cp:lastPrinted>
  <dcterms:created xsi:type="dcterms:W3CDTF">2006-06-22T13:26:33Z</dcterms:created>
  <dcterms:modified xsi:type="dcterms:W3CDTF">2019-01-11T12:30:10Z</dcterms:modified>
</cp:coreProperties>
</file>